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inNjIJ5bHFb+HESba2SoNZfP33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5A6E40-1C01-4128-A808-E796F857C10A}">
  <a:tblStyle styleId="{045A6E40-1C01-4128-A808-E796F857C10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customschemas.google.com/relationships/presentationmetadata" Target="metadata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9aa08f50c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9aa08f50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f9aa08f50c_1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9aa08f50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f9aa08f50c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66f8f288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f66f8f288f_0_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66f8f288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f66f8f288f_0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66f8f288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f66f8f288f_0_1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66f8f288f_1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66f8f288f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f66f8f288f_1_2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9aa08f50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f9aa08f50c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66f8f288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f66f8f288f_1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6f8f28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f66f8f288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66f8f288f_1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66f8f288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f66f8f288f_1_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66f8f288f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66f8f288f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f66f8f288f_1_1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9aa08f50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f9aa08f50c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b1b4b7a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fb1b4b7a7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ctrTitle"/>
          </p:nvPr>
        </p:nvSpPr>
        <p:spPr>
          <a:xfrm>
            <a:off x="468313" y="2130425"/>
            <a:ext cx="80645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subTitle"/>
          </p:nvPr>
        </p:nvSpPr>
        <p:spPr>
          <a:xfrm>
            <a:off x="1044575" y="4052888"/>
            <a:ext cx="5832475" cy="139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type="title"/>
          </p:nvPr>
        </p:nvSpPr>
        <p:spPr>
          <a:xfrm>
            <a:off x="1835150" y="609600"/>
            <a:ext cx="66230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97" name="Google Shape;97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9pPr>
          </a:lstStyle>
          <a:p/>
        </p:txBody>
      </p:sp>
      <p:sp>
        <p:nvSpPr>
          <p:cNvPr id="99" name="Google Shape;99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title"/>
          </p:nvPr>
        </p:nvSpPr>
        <p:spPr>
          <a:xfrm>
            <a:off x="1835150" y="609600"/>
            <a:ext cx="66230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sp>
        <p:nvSpPr>
          <p:cNvPr id="105" name="Google Shape;105;p2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/>
        </p:txBody>
      </p:sp>
      <p:sp>
        <p:nvSpPr>
          <p:cNvPr id="106" name="Google Shape;106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2" name="Google Shape;112;p2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1835150" y="609600"/>
            <a:ext cx="66230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type="title"/>
          </p:nvPr>
        </p:nvSpPr>
        <p:spPr>
          <a:xfrm>
            <a:off x="1835150" y="609600"/>
            <a:ext cx="66230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標題投影片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1835150" y="609600"/>
            <a:ext cx="66230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9pPr>
          </a:lstStyle>
          <a:p/>
        </p:txBody>
      </p:sp>
      <p:sp>
        <p:nvSpPr>
          <p:cNvPr id="84" name="Google Shape;84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無題" id="10" name="Google Shape;10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708400" y="3933825"/>
            <a:ext cx="5057775" cy="1843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/>
          <p:nvPr/>
        </p:nvSpPr>
        <p:spPr>
          <a:xfrm>
            <a:off x="0" y="5300662"/>
            <a:ext cx="4500562" cy="1557337"/>
          </a:xfrm>
          <a:prstGeom prst="rtTriangle">
            <a:avLst/>
          </a:prstGeom>
          <a:gradFill>
            <a:gsLst>
              <a:gs pos="0">
                <a:srgbClr val="7EAA78"/>
              </a:gs>
              <a:gs pos="50000">
                <a:schemeClr val="lt1"/>
              </a:gs>
              <a:gs pos="100000">
                <a:srgbClr val="7EAA78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3"/>
          <p:cNvSpPr/>
          <p:nvPr/>
        </p:nvSpPr>
        <p:spPr>
          <a:xfrm rot="10800000">
            <a:off x="4643437" y="0"/>
            <a:ext cx="4500562" cy="1557337"/>
          </a:xfrm>
          <a:prstGeom prst="rtTriangle">
            <a:avLst/>
          </a:prstGeom>
          <a:gradFill>
            <a:gsLst>
              <a:gs pos="0">
                <a:srgbClr val="7EAA78"/>
              </a:gs>
              <a:gs pos="50000">
                <a:schemeClr val="lt1"/>
              </a:gs>
              <a:gs pos="100000">
                <a:srgbClr val="7EAA78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13"/>
          <p:cNvSpPr txBox="1"/>
          <p:nvPr>
            <p:ph type="title"/>
          </p:nvPr>
        </p:nvSpPr>
        <p:spPr>
          <a:xfrm>
            <a:off x="1835150" y="609600"/>
            <a:ext cx="66230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0301E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0301E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5"/>
          <p:cNvGrpSpPr/>
          <p:nvPr/>
        </p:nvGrpSpPr>
        <p:grpSpPr>
          <a:xfrm>
            <a:off x="7740650" y="6046787"/>
            <a:ext cx="919162" cy="631825"/>
            <a:chOff x="4649" y="3793"/>
            <a:chExt cx="579" cy="398"/>
          </a:xfrm>
        </p:grpSpPr>
        <p:sp>
          <p:nvSpPr>
            <p:cNvPr id="26" name="Google Shape;26;p15"/>
            <p:cNvSpPr/>
            <p:nvPr/>
          </p:nvSpPr>
          <p:spPr>
            <a:xfrm>
              <a:off x="4649" y="3793"/>
              <a:ext cx="579" cy="398"/>
            </a:xfrm>
            <a:custGeom>
              <a:rect b="b" l="l" r="r" t="t"/>
              <a:pathLst>
                <a:path extrusionOk="0" h="1519" w="2205">
                  <a:moveTo>
                    <a:pt x="1149" y="21"/>
                  </a:moveTo>
                  <a:cubicBezTo>
                    <a:pt x="1018" y="3"/>
                    <a:pt x="940" y="0"/>
                    <a:pt x="832" y="12"/>
                  </a:cubicBezTo>
                  <a:cubicBezTo>
                    <a:pt x="724" y="24"/>
                    <a:pt x="598" y="47"/>
                    <a:pt x="498" y="96"/>
                  </a:cubicBezTo>
                  <a:cubicBezTo>
                    <a:pt x="398" y="145"/>
                    <a:pt x="299" y="231"/>
                    <a:pt x="231" y="305"/>
                  </a:cubicBezTo>
                  <a:cubicBezTo>
                    <a:pt x="163" y="379"/>
                    <a:pt x="125" y="435"/>
                    <a:pt x="89" y="538"/>
                  </a:cubicBezTo>
                  <a:cubicBezTo>
                    <a:pt x="53" y="641"/>
                    <a:pt x="28" y="822"/>
                    <a:pt x="14" y="922"/>
                  </a:cubicBezTo>
                  <a:cubicBezTo>
                    <a:pt x="0" y="1022"/>
                    <a:pt x="2" y="1086"/>
                    <a:pt x="6" y="1139"/>
                  </a:cubicBezTo>
                  <a:cubicBezTo>
                    <a:pt x="10" y="1192"/>
                    <a:pt x="24" y="1212"/>
                    <a:pt x="39" y="1239"/>
                  </a:cubicBezTo>
                  <a:cubicBezTo>
                    <a:pt x="54" y="1266"/>
                    <a:pt x="70" y="1285"/>
                    <a:pt x="98" y="1298"/>
                  </a:cubicBezTo>
                  <a:cubicBezTo>
                    <a:pt x="126" y="1311"/>
                    <a:pt x="128" y="1323"/>
                    <a:pt x="206" y="1315"/>
                  </a:cubicBezTo>
                  <a:cubicBezTo>
                    <a:pt x="284" y="1307"/>
                    <a:pt x="466" y="1267"/>
                    <a:pt x="565" y="1248"/>
                  </a:cubicBezTo>
                  <a:cubicBezTo>
                    <a:pt x="664" y="1229"/>
                    <a:pt x="721" y="1209"/>
                    <a:pt x="799" y="1198"/>
                  </a:cubicBezTo>
                  <a:cubicBezTo>
                    <a:pt x="877" y="1187"/>
                    <a:pt x="979" y="1182"/>
                    <a:pt x="1033" y="1181"/>
                  </a:cubicBezTo>
                  <a:cubicBezTo>
                    <a:pt x="1087" y="1180"/>
                    <a:pt x="1094" y="1179"/>
                    <a:pt x="1124" y="1189"/>
                  </a:cubicBezTo>
                  <a:cubicBezTo>
                    <a:pt x="1154" y="1199"/>
                    <a:pt x="1178" y="1217"/>
                    <a:pt x="1216" y="1239"/>
                  </a:cubicBezTo>
                  <a:cubicBezTo>
                    <a:pt x="1254" y="1261"/>
                    <a:pt x="1304" y="1292"/>
                    <a:pt x="1350" y="1323"/>
                  </a:cubicBezTo>
                  <a:cubicBezTo>
                    <a:pt x="1396" y="1354"/>
                    <a:pt x="1459" y="1399"/>
                    <a:pt x="1492" y="1423"/>
                  </a:cubicBezTo>
                  <a:cubicBezTo>
                    <a:pt x="1525" y="1447"/>
                    <a:pt x="1525" y="1450"/>
                    <a:pt x="1550" y="1465"/>
                  </a:cubicBezTo>
                  <a:cubicBezTo>
                    <a:pt x="1575" y="1480"/>
                    <a:pt x="1603" y="1511"/>
                    <a:pt x="1642" y="1515"/>
                  </a:cubicBezTo>
                  <a:cubicBezTo>
                    <a:pt x="1681" y="1519"/>
                    <a:pt x="1738" y="1502"/>
                    <a:pt x="1784" y="1490"/>
                  </a:cubicBezTo>
                  <a:cubicBezTo>
                    <a:pt x="1830" y="1478"/>
                    <a:pt x="1881" y="1462"/>
                    <a:pt x="1917" y="1440"/>
                  </a:cubicBezTo>
                  <a:cubicBezTo>
                    <a:pt x="1953" y="1418"/>
                    <a:pt x="1968" y="1394"/>
                    <a:pt x="2001" y="1356"/>
                  </a:cubicBezTo>
                  <a:cubicBezTo>
                    <a:pt x="2034" y="1318"/>
                    <a:pt x="2090" y="1274"/>
                    <a:pt x="2118" y="1214"/>
                  </a:cubicBezTo>
                  <a:cubicBezTo>
                    <a:pt x="2146" y="1154"/>
                    <a:pt x="2154" y="1066"/>
                    <a:pt x="2168" y="997"/>
                  </a:cubicBezTo>
                  <a:cubicBezTo>
                    <a:pt x="2182" y="928"/>
                    <a:pt x="2205" y="868"/>
                    <a:pt x="2201" y="797"/>
                  </a:cubicBezTo>
                  <a:cubicBezTo>
                    <a:pt x="2197" y="726"/>
                    <a:pt x="2169" y="643"/>
                    <a:pt x="2143" y="572"/>
                  </a:cubicBezTo>
                  <a:cubicBezTo>
                    <a:pt x="2117" y="501"/>
                    <a:pt x="2088" y="428"/>
                    <a:pt x="2043" y="371"/>
                  </a:cubicBezTo>
                  <a:cubicBezTo>
                    <a:pt x="1998" y="314"/>
                    <a:pt x="1947" y="271"/>
                    <a:pt x="1876" y="229"/>
                  </a:cubicBezTo>
                  <a:cubicBezTo>
                    <a:pt x="1805" y="187"/>
                    <a:pt x="1738" y="156"/>
                    <a:pt x="1617" y="121"/>
                  </a:cubicBezTo>
                  <a:cubicBezTo>
                    <a:pt x="1496" y="86"/>
                    <a:pt x="1280" y="39"/>
                    <a:pt x="1149" y="2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Google Shape;27;p15"/>
            <p:cNvSpPr/>
            <p:nvPr/>
          </p:nvSpPr>
          <p:spPr>
            <a:xfrm>
              <a:off x="4703" y="3928"/>
              <a:ext cx="379" cy="223"/>
            </a:xfrm>
            <a:custGeom>
              <a:rect b="b" l="l" r="r" t="t"/>
              <a:pathLst>
                <a:path extrusionOk="0" h="849" w="1444">
                  <a:moveTo>
                    <a:pt x="142" y="257"/>
                  </a:moveTo>
                  <a:cubicBezTo>
                    <a:pt x="109" y="283"/>
                    <a:pt x="109" y="298"/>
                    <a:pt x="92" y="340"/>
                  </a:cubicBezTo>
                  <a:cubicBezTo>
                    <a:pt x="75" y="382"/>
                    <a:pt x="52" y="456"/>
                    <a:pt x="42" y="507"/>
                  </a:cubicBezTo>
                  <a:cubicBezTo>
                    <a:pt x="32" y="558"/>
                    <a:pt x="0" y="631"/>
                    <a:pt x="33" y="649"/>
                  </a:cubicBezTo>
                  <a:cubicBezTo>
                    <a:pt x="66" y="667"/>
                    <a:pt x="152" y="628"/>
                    <a:pt x="242" y="616"/>
                  </a:cubicBezTo>
                  <a:cubicBezTo>
                    <a:pt x="332" y="604"/>
                    <a:pt x="477" y="585"/>
                    <a:pt x="576" y="574"/>
                  </a:cubicBezTo>
                  <a:cubicBezTo>
                    <a:pt x="675" y="563"/>
                    <a:pt x="771" y="546"/>
                    <a:pt x="835" y="549"/>
                  </a:cubicBezTo>
                  <a:cubicBezTo>
                    <a:pt x="899" y="552"/>
                    <a:pt x="907" y="567"/>
                    <a:pt x="960" y="591"/>
                  </a:cubicBezTo>
                  <a:cubicBezTo>
                    <a:pt x="1013" y="615"/>
                    <a:pt x="1084" y="652"/>
                    <a:pt x="1152" y="691"/>
                  </a:cubicBezTo>
                  <a:cubicBezTo>
                    <a:pt x="1220" y="730"/>
                    <a:pt x="1323" y="801"/>
                    <a:pt x="1369" y="825"/>
                  </a:cubicBezTo>
                  <a:cubicBezTo>
                    <a:pt x="1415" y="849"/>
                    <a:pt x="1417" y="845"/>
                    <a:pt x="1428" y="833"/>
                  </a:cubicBezTo>
                  <a:cubicBezTo>
                    <a:pt x="1439" y="821"/>
                    <a:pt x="1433" y="787"/>
                    <a:pt x="1436" y="750"/>
                  </a:cubicBezTo>
                  <a:cubicBezTo>
                    <a:pt x="1439" y="713"/>
                    <a:pt x="1444" y="657"/>
                    <a:pt x="1444" y="608"/>
                  </a:cubicBezTo>
                  <a:cubicBezTo>
                    <a:pt x="1444" y="559"/>
                    <a:pt x="1443" y="508"/>
                    <a:pt x="1436" y="457"/>
                  </a:cubicBezTo>
                  <a:cubicBezTo>
                    <a:pt x="1429" y="406"/>
                    <a:pt x="1424" y="345"/>
                    <a:pt x="1403" y="299"/>
                  </a:cubicBezTo>
                  <a:cubicBezTo>
                    <a:pt x="1382" y="253"/>
                    <a:pt x="1356" y="217"/>
                    <a:pt x="1311" y="182"/>
                  </a:cubicBezTo>
                  <a:cubicBezTo>
                    <a:pt x="1266" y="147"/>
                    <a:pt x="1196" y="119"/>
                    <a:pt x="1135" y="90"/>
                  </a:cubicBezTo>
                  <a:cubicBezTo>
                    <a:pt x="1074" y="61"/>
                    <a:pt x="1011" y="14"/>
                    <a:pt x="943" y="7"/>
                  </a:cubicBezTo>
                  <a:cubicBezTo>
                    <a:pt x="875" y="0"/>
                    <a:pt x="807" y="31"/>
                    <a:pt x="726" y="48"/>
                  </a:cubicBezTo>
                  <a:cubicBezTo>
                    <a:pt x="645" y="65"/>
                    <a:pt x="534" y="85"/>
                    <a:pt x="459" y="107"/>
                  </a:cubicBezTo>
                  <a:cubicBezTo>
                    <a:pt x="384" y="129"/>
                    <a:pt x="329" y="157"/>
                    <a:pt x="276" y="182"/>
                  </a:cubicBezTo>
                  <a:cubicBezTo>
                    <a:pt x="223" y="207"/>
                    <a:pt x="170" y="242"/>
                    <a:pt x="142" y="257"/>
                  </a:cubicBezTo>
                  <a:close/>
                </a:path>
              </a:pathLst>
            </a:custGeom>
            <a:solidFill>
              <a:srgbClr val="7EAA7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" name="Google Shape;28;p15"/>
          <p:cNvSpPr/>
          <p:nvPr/>
        </p:nvSpPr>
        <p:spPr>
          <a:xfrm>
            <a:off x="0" y="5300662"/>
            <a:ext cx="4500562" cy="1557337"/>
          </a:xfrm>
          <a:prstGeom prst="rtTriangle">
            <a:avLst/>
          </a:prstGeom>
          <a:gradFill>
            <a:gsLst>
              <a:gs pos="0">
                <a:srgbClr val="7EAA78"/>
              </a:gs>
              <a:gs pos="50000">
                <a:schemeClr val="lt1"/>
              </a:gs>
              <a:gs pos="100000">
                <a:srgbClr val="7EAA78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15"/>
          <p:cNvSpPr/>
          <p:nvPr/>
        </p:nvSpPr>
        <p:spPr>
          <a:xfrm rot="10800000">
            <a:off x="4643437" y="0"/>
            <a:ext cx="4500562" cy="1557337"/>
          </a:xfrm>
          <a:prstGeom prst="rtTriangle">
            <a:avLst/>
          </a:prstGeom>
          <a:gradFill>
            <a:gsLst>
              <a:gs pos="0">
                <a:srgbClr val="7EAA78"/>
              </a:gs>
              <a:gs pos="50000">
                <a:schemeClr val="lt1"/>
              </a:gs>
              <a:gs pos="100000">
                <a:srgbClr val="7EAA78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無題" id="30" name="Google Shape;3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9387" y="549275"/>
            <a:ext cx="1685925" cy="13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5"/>
          <p:cNvSpPr txBox="1"/>
          <p:nvPr>
            <p:ph type="title"/>
          </p:nvPr>
        </p:nvSpPr>
        <p:spPr>
          <a:xfrm>
            <a:off x="1835150" y="609600"/>
            <a:ext cx="66230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0301E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20301E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20301E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  <a:defRPr b="0" i="0" sz="1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p15"/>
          <p:cNvGrpSpPr/>
          <p:nvPr/>
        </p:nvGrpSpPr>
        <p:grpSpPr>
          <a:xfrm>
            <a:off x="1908175" y="1785937"/>
            <a:ext cx="7235825" cy="215900"/>
            <a:chOff x="1202" y="1125"/>
            <a:chExt cx="4558" cy="136"/>
          </a:xfrm>
        </p:grpSpPr>
        <p:sp>
          <p:nvSpPr>
            <p:cNvPr id="37" name="Google Shape;37;p15"/>
            <p:cNvSpPr/>
            <p:nvPr/>
          </p:nvSpPr>
          <p:spPr>
            <a:xfrm flipH="1" rot="-5400000">
              <a:off x="3611" y="-930"/>
              <a:ext cx="57" cy="4241"/>
            </a:xfrm>
            <a:prstGeom prst="triangle">
              <a:avLst>
                <a:gd fmla="val 50000" name="adj"/>
              </a:avLst>
            </a:prstGeom>
            <a:solidFill>
              <a:srgbClr val="7EAA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8" name="Google Shape;38;p15"/>
            <p:cNvGrpSpPr/>
            <p:nvPr/>
          </p:nvGrpSpPr>
          <p:grpSpPr>
            <a:xfrm>
              <a:off x="1202" y="1125"/>
              <a:ext cx="4558" cy="136"/>
              <a:chOff x="897" y="1752"/>
              <a:chExt cx="4558" cy="272"/>
            </a:xfrm>
          </p:grpSpPr>
          <p:sp>
            <p:nvSpPr>
              <p:cNvPr id="39" name="Google Shape;39;p15"/>
              <p:cNvSpPr/>
              <p:nvPr/>
            </p:nvSpPr>
            <p:spPr>
              <a:xfrm rot="10800000">
                <a:off x="897" y="1888"/>
                <a:ext cx="4558" cy="136"/>
              </a:xfrm>
              <a:prstGeom prst="rtTriangle">
                <a:avLst/>
              </a:prstGeom>
              <a:gradFill>
                <a:gsLst>
                  <a:gs pos="0">
                    <a:srgbClr val="7EAA78"/>
                  </a:gs>
                  <a:gs pos="50000">
                    <a:schemeClr val="lt1"/>
                  </a:gs>
                  <a:gs pos="100000">
                    <a:srgbClr val="7EAA78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" name="Google Shape;40;p15"/>
              <p:cNvSpPr/>
              <p:nvPr/>
            </p:nvSpPr>
            <p:spPr>
              <a:xfrm flipH="1">
                <a:off x="897" y="1752"/>
                <a:ext cx="4558" cy="136"/>
              </a:xfrm>
              <a:prstGeom prst="rtTriangle">
                <a:avLst/>
              </a:prstGeom>
              <a:gradFill>
                <a:gsLst>
                  <a:gs pos="0">
                    <a:srgbClr val="7EAA78"/>
                  </a:gs>
                  <a:gs pos="50000">
                    <a:schemeClr val="lt1"/>
                  </a:gs>
                  <a:gs pos="100000">
                    <a:srgbClr val="7EAA78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martkid.org.tw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kid.smartkid.org.tw/uploads/ebook/" TargetMode="External"/><Relationship Id="rId4" Type="http://schemas.openxmlformats.org/officeDocument/2006/relationships/hyperlink" Target="https://www.youtube.com/watch?v=Ou603LMGg3Q" TargetMode="External"/><Relationship Id="rId5" Type="http://schemas.openxmlformats.org/officeDocument/2006/relationships/hyperlink" Target="https://www.youtube.com/watch?v=gbN3Y96FOXk" TargetMode="External"/><Relationship Id="rId6" Type="http://schemas.openxmlformats.org/officeDocument/2006/relationships/hyperlink" Target="https://www.youtube.com/watch?v=gbN3Y96FOXk" TargetMode="External"/><Relationship Id="rId7" Type="http://schemas.openxmlformats.org/officeDocument/2006/relationships/hyperlink" Target="https://www.youtube.com/watch?v=gbN3Y96FOXk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7nLGudwypQs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wcJXZMx17Cw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9aa08f50c_1_0"/>
          <p:cNvSpPr txBox="1"/>
          <p:nvPr>
            <p:ph type="ctrTitle"/>
          </p:nvPr>
        </p:nvSpPr>
        <p:spPr>
          <a:xfrm>
            <a:off x="468313" y="2130425"/>
            <a:ext cx="80646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f9aa08f50c_1_0"/>
          <p:cNvSpPr txBox="1"/>
          <p:nvPr>
            <p:ph idx="1" type="subTitle"/>
          </p:nvPr>
        </p:nvSpPr>
        <p:spPr>
          <a:xfrm>
            <a:off x="1044575" y="4052888"/>
            <a:ext cx="5832600" cy="139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f9aa08f50c_1_0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gf9aa08f50c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2622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9aa08f50c_0_9"/>
          <p:cNvSpPr txBox="1"/>
          <p:nvPr/>
        </p:nvSpPr>
        <p:spPr>
          <a:xfrm>
            <a:off x="1894200" y="2409875"/>
            <a:ext cx="64143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111年度教育宣導主題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「12歲至18歲性私密照議題」防治</a:t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gf9aa08f50c_0_9"/>
          <p:cNvSpPr txBox="1"/>
          <p:nvPr/>
        </p:nvSpPr>
        <p:spPr>
          <a:xfrm>
            <a:off x="7966075" y="6165850"/>
            <a:ext cx="50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pic>
        <p:nvPicPr>
          <p:cNvPr id="192" name="Google Shape;192;gf9aa08f50c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160" y="4475700"/>
            <a:ext cx="3100590" cy="21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66f8f288f_0_98"/>
          <p:cNvSpPr txBox="1"/>
          <p:nvPr/>
        </p:nvSpPr>
        <p:spPr>
          <a:xfrm>
            <a:off x="1864975" y="2676300"/>
            <a:ext cx="56838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兒少性剝削通報案件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利用</a:t>
            </a:r>
            <a:r>
              <a:rPr b="1" lang="en-US" sz="4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網路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為犯罪工具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超過</a:t>
            </a:r>
            <a:r>
              <a:rPr b="1" lang="en-US" sz="4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6成</a:t>
            </a:r>
            <a:endParaRPr sz="22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gf66f8f288f_0_98"/>
          <p:cNvSpPr txBox="1"/>
          <p:nvPr/>
        </p:nvSpPr>
        <p:spPr>
          <a:xfrm>
            <a:off x="7966075" y="6165850"/>
            <a:ext cx="50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199" name="Google Shape;199;gf66f8f288f_0_98"/>
          <p:cNvSpPr txBox="1"/>
          <p:nvPr/>
        </p:nvSpPr>
        <p:spPr>
          <a:xfrm>
            <a:off x="6053225" y="5495975"/>
            <a:ext cx="2107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衛服部2020年統計資料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/>
        </p:nvSpPr>
        <p:spPr>
          <a:xfrm>
            <a:off x="-1331912" y="3951287"/>
            <a:ext cx="105013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1244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FKai-SB"/>
              <a:buNone/>
            </a:pPr>
            <a:r>
              <a:rPr b="0" i="0" lang="en-US" sz="2400" u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 </a:t>
            </a:r>
            <a:r>
              <a:rPr b="0" i="0" lang="en-US" sz="3200" u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b="0" i="0" lang="en-US" sz="3200" u="none">
                <a:solidFill>
                  <a:srgbClr val="0033CC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b="0" i="0" sz="32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1244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1908175" y="752475"/>
            <a:ext cx="6840537" cy="8636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預防及情感教育</a:t>
            </a:r>
            <a:endParaRPr sz="1500"/>
          </a:p>
        </p:txBody>
      </p:sp>
      <p:sp>
        <p:nvSpPr>
          <p:cNvPr id="206" name="Google Shape;206;p9"/>
          <p:cNvSpPr txBox="1"/>
          <p:nvPr/>
        </p:nvSpPr>
        <p:spPr>
          <a:xfrm>
            <a:off x="1124900" y="2276475"/>
            <a:ext cx="79731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第4條（兒少性剝削防制課程或教育宣導） </a:t>
            </a:r>
            <a:endParaRPr b="0" i="0" sz="2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高中以下學校每學年應辦理兒童及少年性剝削防制教育課程</a:t>
            </a:r>
            <a:endParaRPr b="0" i="0" sz="2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或教育宣導。 內容包含： </a:t>
            </a:r>
            <a:endParaRPr sz="22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一、性不得作為交易對象之宣導。 </a:t>
            </a:r>
            <a:endParaRPr sz="22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二、性剝削犯罪之認識。 </a:t>
            </a:r>
            <a:endParaRPr sz="22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三、遭受性剝削之處境。 </a:t>
            </a:r>
            <a:endParaRPr sz="22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en-US" sz="2400" u="none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四、網路安全及正確使用網路之知識。</a:t>
            </a:r>
            <a:endParaRPr b="1">
              <a:solidFill>
                <a:srgbClr val="A61C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五、其他有關性剝削防制事項。 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7966075" y="6165850"/>
            <a:ext cx="50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66f8f288f_0_106"/>
          <p:cNvSpPr txBox="1"/>
          <p:nvPr/>
        </p:nvSpPr>
        <p:spPr>
          <a:xfrm>
            <a:off x="2161025" y="2923000"/>
            <a:ext cx="51705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3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b="1" lang="en-US" sz="3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台灣展翅協會</a:t>
            </a:r>
            <a:endParaRPr b="1" sz="30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29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Kids </a:t>
            </a:r>
            <a:r>
              <a:rPr b="1" lang="en-US" sz="2900" u="sng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網路新國民</a:t>
            </a:r>
            <a:r>
              <a:rPr b="1" lang="en-US" sz="29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網站</a:t>
            </a:r>
            <a:endParaRPr b="1" sz="29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gf66f8f288f_0_106"/>
          <p:cNvSpPr txBox="1"/>
          <p:nvPr/>
        </p:nvSpPr>
        <p:spPr>
          <a:xfrm>
            <a:off x="7936450" y="6126400"/>
            <a:ext cx="50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  <p:sp>
        <p:nvSpPr>
          <p:cNvPr id="215" name="Google Shape;215;gf66f8f288f_0_106"/>
          <p:cNvSpPr txBox="1"/>
          <p:nvPr/>
        </p:nvSpPr>
        <p:spPr>
          <a:xfrm>
            <a:off x="5559850" y="5505825"/>
            <a:ext cx="320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66f8f288f_0_112"/>
          <p:cNvSpPr txBox="1"/>
          <p:nvPr/>
        </p:nvSpPr>
        <p:spPr>
          <a:xfrm>
            <a:off x="1657775" y="2577650"/>
            <a:ext cx="6690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000">
                <a:solidFill>
                  <a:srgbClr val="202020"/>
                </a:solidFill>
              </a:rPr>
              <a:t>「</a:t>
            </a:r>
            <a:r>
              <a:rPr lang="en-US" sz="2000" u="sng">
                <a:solidFill>
                  <a:srgbClr val="A61C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找我很容易</a:t>
            </a:r>
            <a:r>
              <a:rPr lang="en-US" sz="2000">
                <a:solidFill>
                  <a:srgbClr val="202020"/>
                </a:solidFill>
              </a:rPr>
              <a:t>」繪本電子書：電子書中增加互動討論內</a:t>
            </a:r>
            <a:endParaRPr sz="2000">
              <a:solidFill>
                <a:srgbClr val="20202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000">
                <a:solidFill>
                  <a:srgbClr val="202020"/>
                </a:solidFill>
              </a:rPr>
              <a:t>     容，可用以在課堂中和兒少討論網路個資隱私議題。  </a:t>
            </a:r>
            <a:endParaRPr sz="2000">
              <a:solidFill>
                <a:srgbClr val="20202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000">
                <a:solidFill>
                  <a:srgbClr val="202020"/>
                </a:solidFill>
              </a:rPr>
              <a:t>     </a:t>
            </a:r>
            <a:endParaRPr b="1" sz="20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000">
                <a:solidFill>
                  <a:srgbClr val="202020"/>
                </a:solidFill>
              </a:rPr>
              <a:t>2. 動畫影片：「</a:t>
            </a:r>
            <a:r>
              <a:rPr lang="en-US" sz="2000" u="sng">
                <a:solidFill>
                  <a:srgbClr val="A61C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甚麼是網路誘拐</a:t>
            </a:r>
            <a:r>
              <a:rPr lang="en-US" sz="2000">
                <a:solidFill>
                  <a:schemeClr val="dk1"/>
                </a:solidFill>
              </a:rPr>
              <a:t>」、「</a:t>
            </a:r>
            <a:r>
              <a:rPr lang="en-US" sz="2000" u="sng">
                <a:solidFill>
                  <a:srgbClr val="A61C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遇到網路誘拐者       </a:t>
            </a:r>
            <a:endParaRPr sz="2000">
              <a:solidFill>
                <a:srgbClr val="A61C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000">
                <a:solidFill>
                  <a:srgbClr val="A61C00"/>
                </a:solidFill>
              </a:rPr>
              <a:t>   </a:t>
            </a:r>
            <a:r>
              <a:rPr lang="en-US" sz="2000">
                <a:solidFill>
                  <a:srgbClr val="A61C00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2000" u="sng">
                <a:solidFill>
                  <a:srgbClr val="A61C00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會發生甚麼事</a:t>
            </a:r>
            <a:r>
              <a:rPr lang="en-US" sz="2000">
                <a:solidFill>
                  <a:srgbClr val="202020"/>
                </a:solidFill>
              </a:rPr>
              <a:t>」，可用以協助兒少理解網路誘拐危機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gf66f8f288f_0_112"/>
          <p:cNvSpPr txBox="1"/>
          <p:nvPr/>
        </p:nvSpPr>
        <p:spPr>
          <a:xfrm>
            <a:off x="7946350" y="6126375"/>
            <a:ext cx="50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/>
          </a:p>
        </p:txBody>
      </p:sp>
      <p:sp>
        <p:nvSpPr>
          <p:cNvPr id="222" name="Google Shape;222;gf66f8f288f_0_112"/>
          <p:cNvSpPr txBox="1"/>
          <p:nvPr/>
        </p:nvSpPr>
        <p:spPr>
          <a:xfrm>
            <a:off x="5559850" y="5505825"/>
            <a:ext cx="320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66f8f288f_1_22"/>
          <p:cNvSpPr txBox="1"/>
          <p:nvPr>
            <p:ph idx="12" type="sldNum"/>
          </p:nvPr>
        </p:nvSpPr>
        <p:spPr>
          <a:xfrm>
            <a:off x="7885112" y="6248400"/>
            <a:ext cx="573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</a:pPr>
            <a:r>
              <a:rPr lang="en-US"/>
              <a:t>12</a:t>
            </a:r>
            <a:endParaRPr/>
          </a:p>
        </p:txBody>
      </p:sp>
      <p:sp>
        <p:nvSpPr>
          <p:cNvPr id="229" name="Google Shape;229;gf66f8f288f_1_22"/>
          <p:cNvSpPr txBox="1"/>
          <p:nvPr/>
        </p:nvSpPr>
        <p:spPr>
          <a:xfrm>
            <a:off x="1908175" y="908050"/>
            <a:ext cx="6549900" cy="8637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教育者/照顧者可以怎麼做</a:t>
            </a:r>
            <a:endParaRPr/>
          </a:p>
        </p:txBody>
      </p:sp>
      <p:pic>
        <p:nvPicPr>
          <p:cNvPr id="230" name="Google Shape;230;gf66f8f288f_1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175" y="1993125"/>
            <a:ext cx="6334125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f66f8f288f_1_22"/>
          <p:cNvSpPr txBox="1"/>
          <p:nvPr/>
        </p:nvSpPr>
        <p:spPr>
          <a:xfrm>
            <a:off x="7083200" y="5523100"/>
            <a:ext cx="1638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台灣展翅協會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9aa08f50c_0_19"/>
          <p:cNvSpPr txBox="1"/>
          <p:nvPr/>
        </p:nvSpPr>
        <p:spPr>
          <a:xfrm>
            <a:off x="-1331912" y="3951287"/>
            <a:ext cx="10501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1244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FKai-SB"/>
              <a:buNone/>
            </a:pPr>
            <a:r>
              <a:rPr b="0" i="0" lang="en-US" sz="2400" u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 </a:t>
            </a:r>
            <a:r>
              <a:rPr b="0" i="0" lang="en-US" sz="3200" u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b="0" i="0" lang="en-US" sz="3200" u="none">
                <a:solidFill>
                  <a:srgbClr val="0033CC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b="0" i="0" sz="32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1244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7" name="Google Shape;237;gf9aa08f50c_0_19"/>
          <p:cNvSpPr txBox="1"/>
          <p:nvPr/>
        </p:nvSpPr>
        <p:spPr>
          <a:xfrm>
            <a:off x="1908175" y="752475"/>
            <a:ext cx="6840600" cy="8637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五不四要判斷力</a:t>
            </a:r>
            <a:endParaRPr sz="1500"/>
          </a:p>
        </p:txBody>
      </p:sp>
      <p:sp>
        <p:nvSpPr>
          <p:cNvPr id="238" name="Google Shape;238;gf9aa08f50c_0_19"/>
          <p:cNvSpPr txBox="1"/>
          <p:nvPr/>
        </p:nvSpPr>
        <p:spPr>
          <a:xfrm>
            <a:off x="1124900" y="2276475"/>
            <a:ext cx="79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24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39" name="Google Shape;239;gf9aa08f50c_0_19"/>
          <p:cNvSpPr txBox="1"/>
          <p:nvPr/>
        </p:nvSpPr>
        <p:spPr>
          <a:xfrm>
            <a:off x="8042100" y="6225050"/>
            <a:ext cx="49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None/>
            </a:pP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/>
          </a:p>
        </p:txBody>
      </p:sp>
      <p:sp>
        <p:nvSpPr>
          <p:cNvPr id="240" name="Google Shape;240;gf9aa08f50c_0_19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/>
          </a:p>
        </p:txBody>
      </p:sp>
      <p:pic>
        <p:nvPicPr>
          <p:cNvPr id="241" name="Google Shape;241;gf9aa08f50c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275" y="2017725"/>
            <a:ext cx="4609826" cy="460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/>
        </p:nvSpPr>
        <p:spPr>
          <a:xfrm>
            <a:off x="8022377" y="6223225"/>
            <a:ext cx="4374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</a:pP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8341375" y="5583675"/>
            <a:ext cx="50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1908175" y="898200"/>
            <a:ext cx="6549900" cy="8637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300"/>
              <a:t>尋求協助</a:t>
            </a:r>
            <a:endParaRPr sz="3300"/>
          </a:p>
        </p:txBody>
      </p:sp>
      <p:sp>
        <p:nvSpPr>
          <p:cNvPr id="249" name="Google Shape;249;p10"/>
          <p:cNvSpPr txBox="1"/>
          <p:nvPr/>
        </p:nvSpPr>
        <p:spPr>
          <a:xfrm>
            <a:off x="1654775" y="2120125"/>
            <a:ext cx="4548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學校      學務處/輔導室</a:t>
            </a:r>
            <a:endParaRPr sz="600"/>
          </a:p>
        </p:txBody>
      </p:sp>
      <p:graphicFrame>
        <p:nvGraphicFramePr>
          <p:cNvPr id="250" name="Google Shape;250;p10"/>
          <p:cNvGraphicFramePr/>
          <p:nvPr/>
        </p:nvGraphicFramePr>
        <p:xfrm>
          <a:off x="1654787" y="282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{045A6E40-1C01-4128-A808-E796F857C10A}</a:tableStyleId>
              </a:tblPr>
              <a:tblGrid>
                <a:gridCol w="1618775"/>
                <a:gridCol w="5623775"/>
              </a:tblGrid>
              <a:tr h="1310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一、相關機構</a:t>
                      </a:r>
                      <a:endParaRPr/>
                    </a:p>
                  </a:txBody>
                  <a:tcPr marT="47625" marB="28575" marR="28575" marL="476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台灣展翅協會（０２）２５６２－１２３３</a:t>
                      </a:r>
                      <a:b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現代婦女基金會（０２）２３９１－７１３３</a:t>
                      </a:r>
                      <a:b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各縣市家扶中心（打１０４即可問到）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1" lang="en-US" sz="1800">
                          <a:solidFill>
                            <a:srgbClr val="A61C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iwin網路內容防護機構(協助移除影像)</a:t>
                      </a:r>
                      <a:endParaRPr b="1" sz="1800">
                        <a:solidFill>
                          <a:srgbClr val="A61C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7625" marB="28575" marR="28575" marL="476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23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二、輔導服務</a:t>
                      </a:r>
                      <a:endParaRPr/>
                    </a:p>
                  </a:txBody>
                  <a:tcPr marT="47625" marB="28575" marR="28575" marL="476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婦女救援基金會（０２）２５５５－８５９５</a:t>
                      </a:r>
                      <a:b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勵馨社會福利事業基金會（０２）８９１１－８５９５</a:t>
                      </a:r>
                      <a:b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善牧基金會（０２）２３８１－５４０２</a:t>
                      </a:r>
                      <a:endParaRPr/>
                    </a:p>
                  </a:txBody>
                  <a:tcPr marT="47625" marB="28575" marR="28575" marL="476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8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三、救援機關</a:t>
                      </a:r>
                      <a:endParaRPr/>
                    </a:p>
                  </a:txBody>
                  <a:tcPr marT="47625" marB="28575" marR="28575" marL="476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婦幼保護專線，電話直撥１１３</a:t>
                      </a:r>
                      <a:b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警政署報案專線，電話直撥１１０</a:t>
                      </a:r>
                      <a:endParaRPr/>
                    </a:p>
                  </a:txBody>
                  <a:tcPr marT="47625" marB="28575" marR="28575" marL="476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66f8f288f_1_1"/>
          <p:cNvSpPr txBox="1"/>
          <p:nvPr>
            <p:ph idx="1" type="body"/>
          </p:nvPr>
        </p:nvSpPr>
        <p:spPr>
          <a:xfrm>
            <a:off x="2213700" y="2802825"/>
            <a:ext cx="49107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5400"/>
              <a:buFont typeface="DFKai-SB"/>
              <a:buNone/>
            </a:pPr>
            <a:r>
              <a:rPr b="1" lang="en-US" sz="3600">
                <a:solidFill>
                  <a:srgbClr val="A61C00"/>
                </a:solidFill>
                <a:latin typeface="DFKai-SB"/>
                <a:ea typeface="DFKai-SB"/>
                <a:cs typeface="DFKai-SB"/>
                <a:sym typeface="DFKai-SB"/>
              </a:rPr>
              <a:t>      </a:t>
            </a:r>
            <a:r>
              <a:rPr lang="en-US" sz="3600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謝謝聆聽</a:t>
            </a:r>
            <a:r>
              <a:rPr b="1" lang="en-US" sz="3600">
                <a:solidFill>
                  <a:srgbClr val="A61C00"/>
                </a:solidFill>
                <a:latin typeface="DFKai-SB"/>
                <a:ea typeface="DFKai-SB"/>
                <a:cs typeface="DFKai-SB"/>
                <a:sym typeface="DFKai-SB"/>
              </a:rPr>
              <a:t>~</a:t>
            </a:r>
            <a:endParaRPr b="1" sz="3600">
              <a:solidFill>
                <a:srgbClr val="A61C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5400"/>
              <a:buFont typeface="DFKai-SB"/>
              <a:buNone/>
            </a:pPr>
            <a:r>
              <a:t/>
            </a:r>
            <a:endParaRPr b="1" sz="3600">
              <a:solidFill>
                <a:srgbClr val="A61C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5400"/>
              <a:buFont typeface="DFKai-SB"/>
              <a:buNone/>
            </a:pPr>
            <a:r>
              <a:rPr lang="en-US" sz="3600">
                <a:solidFill>
                  <a:srgbClr val="A61C00"/>
                </a:solidFill>
                <a:latin typeface="DFKai-SB"/>
                <a:ea typeface="DFKai-SB"/>
                <a:cs typeface="DFKai-SB"/>
                <a:sym typeface="DFKai-SB"/>
              </a:rPr>
              <a:t>     </a:t>
            </a:r>
            <a:r>
              <a:rPr lang="en-US" sz="3600" u="sng">
                <a:solidFill>
                  <a:srgbClr val="A61C00"/>
                </a:solidFill>
                <a:latin typeface="DFKai-SB"/>
                <a:ea typeface="DFKai-SB"/>
                <a:cs typeface="DFKai-SB"/>
                <a:sym typeface="DFKai-S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love story</a:t>
            </a:r>
            <a:r>
              <a:rPr lang="en-US" sz="3600">
                <a:solidFill>
                  <a:srgbClr val="A61C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sz="3600">
              <a:solidFill>
                <a:srgbClr val="A61C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56" name="Google Shape;256;gf66f8f288f_1_1"/>
          <p:cNvSpPr txBox="1"/>
          <p:nvPr/>
        </p:nvSpPr>
        <p:spPr>
          <a:xfrm>
            <a:off x="7885112" y="6248400"/>
            <a:ext cx="573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</a:pP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pic>
        <p:nvPicPr>
          <p:cNvPr descr="910201-6" id="257" name="Google Shape;257;gf66f8f288f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52512"/>
            <a:ext cx="1722437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f66f8f288f_1_1"/>
          <p:cNvSpPr/>
          <p:nvPr/>
        </p:nvSpPr>
        <p:spPr>
          <a:xfrm>
            <a:off x="7513550" y="5979078"/>
            <a:ext cx="1288500" cy="72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5585050" y="4573125"/>
            <a:ext cx="14307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Font typeface="DFKai-SB"/>
              <a:buNone/>
            </a:pPr>
            <a:r>
              <a:t/>
            </a:r>
            <a:endParaRPr sz="1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Font typeface="DFKai-SB"/>
              <a:buNone/>
            </a:pPr>
            <a:r>
              <a:t/>
            </a:r>
            <a:endParaRPr sz="1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Font typeface="DFKai-SB"/>
              <a:buNone/>
            </a:pPr>
            <a:r>
              <a:t/>
            </a:r>
            <a:endParaRPr sz="1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Font typeface="DFKai-SB"/>
              <a:buNone/>
            </a:pPr>
            <a:r>
              <a:t/>
            </a:r>
            <a:endParaRPr sz="1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Font typeface="DFKai-SB"/>
              <a:buNone/>
            </a:pPr>
            <a:r>
              <a:t/>
            </a:r>
            <a:endParaRPr sz="1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Font typeface="DFKai-SB"/>
              <a:buNone/>
            </a:pPr>
            <a:r>
              <a:t/>
            </a:r>
            <a:endParaRPr sz="1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Font typeface="DFKai-SB"/>
              <a:buNone/>
            </a:pPr>
            <a:r>
              <a:rPr lang="en-US" sz="1000">
                <a:latin typeface="DFKai-SB"/>
                <a:ea typeface="DFKai-SB"/>
                <a:cs typeface="DFKai-SB"/>
                <a:sym typeface="DFKai-SB"/>
              </a:rPr>
              <a:t>信義國小輔導室</a:t>
            </a:r>
            <a:endParaRPr sz="1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FKai-SB"/>
              <a:buNone/>
            </a:pPr>
            <a:r>
              <a:rPr lang="en-US" sz="1000">
                <a:latin typeface="DFKai-SB"/>
                <a:ea typeface="DFKai-SB"/>
                <a:cs typeface="DFKai-SB"/>
                <a:sym typeface="DFKai-SB"/>
              </a:rPr>
              <a:t>李昱祺</a:t>
            </a:r>
            <a:endParaRPr sz="1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None/>
            </a:pPr>
            <a:r>
              <a:rPr lang="en-US" sz="1000"/>
              <a:t>110</a:t>
            </a:r>
            <a:r>
              <a:rPr b="0" i="0" lang="en-US" sz="10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/10/</a:t>
            </a:r>
            <a:r>
              <a:rPr lang="en-US" sz="1000"/>
              <a:t>27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DFKai-SB"/>
              <a:buNone/>
            </a:pPr>
            <a:r>
              <a:rPr b="0" i="0" lang="en-US" sz="1000" u="none">
                <a:solidFill>
                  <a:srgbClr val="20301E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 sz="2200"/>
          </a:p>
        </p:txBody>
      </p:sp>
      <p:sp>
        <p:nvSpPr>
          <p:cNvPr id="130" name="Google Shape;130;p1"/>
          <p:cNvSpPr txBox="1"/>
          <p:nvPr/>
        </p:nvSpPr>
        <p:spPr>
          <a:xfrm>
            <a:off x="863550" y="1951500"/>
            <a:ext cx="74169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lang="en-US" sz="39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推動</a:t>
            </a:r>
            <a:r>
              <a:rPr b="1" i="0" lang="en-US" sz="3900" u="none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家庭教育暨</a:t>
            </a:r>
            <a:endParaRPr b="1" sz="3900">
              <a:solidFill>
                <a:srgbClr val="A61C00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b="1" lang="en-US" sz="39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兒少性剝削防制研習</a:t>
            </a:r>
            <a:endParaRPr b="1" sz="3900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 txBox="1"/>
          <p:nvPr>
            <p:ph idx="1" type="body"/>
          </p:nvPr>
        </p:nvSpPr>
        <p:spPr>
          <a:xfrm>
            <a:off x="2644525" y="2240350"/>
            <a:ext cx="47166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5400"/>
              <a:buFont typeface="DFKai-SB"/>
              <a:buNone/>
            </a:pPr>
            <a:r>
              <a:rPr lang="en-US" sz="3600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影片欣賞~</a:t>
            </a:r>
            <a:endParaRPr sz="3600">
              <a:solidFill>
                <a:srgbClr val="A61C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5400"/>
              <a:buFont typeface="DFKai-SB"/>
              <a:buNone/>
            </a:pPr>
            <a:r>
              <a:t/>
            </a:r>
            <a:endParaRPr sz="3600">
              <a:solidFill>
                <a:srgbClr val="A61C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5400"/>
              <a:buFont typeface="DFKai-SB"/>
              <a:buNone/>
            </a:pPr>
            <a:r>
              <a:rPr lang="en-US" sz="3600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3600" u="sng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網路旅程 不留傷痕</a:t>
            </a:r>
            <a:endParaRPr sz="3600">
              <a:solidFill>
                <a:srgbClr val="A61C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7885112" y="6248400"/>
            <a:ext cx="5730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</a:pP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pic>
        <p:nvPicPr>
          <p:cNvPr descr="910201-6" id="137" name="Google Shape;13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52512"/>
            <a:ext cx="1722437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2"/>
          <p:cNvSpPr/>
          <p:nvPr/>
        </p:nvSpPr>
        <p:spPr>
          <a:xfrm>
            <a:off x="7513550" y="5979078"/>
            <a:ext cx="1288500" cy="72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66f8f288f_0_0"/>
          <p:cNvSpPr txBox="1"/>
          <p:nvPr/>
        </p:nvSpPr>
        <p:spPr>
          <a:xfrm>
            <a:off x="-1331912" y="3951287"/>
            <a:ext cx="10501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1244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FKai-SB"/>
              <a:buNone/>
            </a:pPr>
            <a:r>
              <a:rPr b="0" i="0" lang="en-US" sz="2400" u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 </a:t>
            </a:r>
            <a:r>
              <a:rPr b="0" i="0" lang="en-US" sz="3200" u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b="0" i="0" lang="en-US" sz="3200" u="none">
                <a:solidFill>
                  <a:srgbClr val="0033CC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b="0" i="0" sz="32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1244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4" name="Google Shape;144;gf66f8f288f_0_0"/>
          <p:cNvSpPr txBox="1"/>
          <p:nvPr/>
        </p:nvSpPr>
        <p:spPr>
          <a:xfrm>
            <a:off x="1908175" y="752475"/>
            <a:ext cx="6840600" cy="8637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兒少</a:t>
            </a: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性剝削之類型</a:t>
            </a:r>
            <a:endParaRPr/>
          </a:p>
        </p:txBody>
      </p:sp>
      <p:sp>
        <p:nvSpPr>
          <p:cNvPr id="145" name="Google Shape;145;gf66f8f288f_0_0"/>
          <p:cNvSpPr txBox="1"/>
          <p:nvPr/>
        </p:nvSpPr>
        <p:spPr>
          <a:xfrm>
            <a:off x="1638025" y="2276475"/>
            <a:ext cx="7110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第2條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第1款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（即舊法所稱「性交易」，罰則：第32、33、34條）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第2款 </a:t>
            </a: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（利用兒少從事色情表演，罰則：第35、44 條）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</a:t>
            </a:r>
            <a:r>
              <a:rPr b="1" i="0" lang="en-US" sz="2400" u="none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lang="en-US" sz="24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款 </a:t>
            </a:r>
            <a:r>
              <a:rPr b="1" i="0" lang="en-US" sz="1800" u="none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（以兒少作為色情之題材，罰則：第36、38、39條）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款 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（舊法細則第19條「性交易之虞」，罰則：第45條）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6" name="Google Shape;146;gf66f8f288f_0_0"/>
          <p:cNvSpPr txBox="1"/>
          <p:nvPr/>
        </p:nvSpPr>
        <p:spPr>
          <a:xfrm>
            <a:off x="7956550" y="6165850"/>
            <a:ext cx="50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66f8f288f_1_8"/>
          <p:cNvSpPr txBox="1"/>
          <p:nvPr>
            <p:ph type="title"/>
          </p:nvPr>
        </p:nvSpPr>
        <p:spPr>
          <a:xfrm>
            <a:off x="1835150" y="609600"/>
            <a:ext cx="66231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f66f8f288f_1_8"/>
          <p:cNvSpPr txBox="1"/>
          <p:nvPr>
            <p:ph idx="12" type="sldNum"/>
          </p:nvPr>
        </p:nvSpPr>
        <p:spPr>
          <a:xfrm>
            <a:off x="7885262" y="6248400"/>
            <a:ext cx="573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</a:pPr>
            <a:r>
              <a:rPr lang="en-US"/>
              <a:t>2</a:t>
            </a:r>
            <a:endParaRPr/>
          </a:p>
        </p:txBody>
      </p:sp>
      <p:pic>
        <p:nvPicPr>
          <p:cNvPr id="154" name="Google Shape;154;gf66f8f288f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025" y="2025750"/>
            <a:ext cx="7021350" cy="39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66f8f288f_1_14"/>
          <p:cNvSpPr txBox="1"/>
          <p:nvPr>
            <p:ph type="title"/>
          </p:nvPr>
        </p:nvSpPr>
        <p:spPr>
          <a:xfrm>
            <a:off x="1835150" y="609600"/>
            <a:ext cx="66231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f66f8f288f_1_14"/>
          <p:cNvSpPr txBox="1"/>
          <p:nvPr>
            <p:ph idx="12" type="sldNum"/>
          </p:nvPr>
        </p:nvSpPr>
        <p:spPr>
          <a:xfrm>
            <a:off x="7885112" y="6248400"/>
            <a:ext cx="5730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1400"/>
              <a:buFont typeface="Times New Roman"/>
              <a:buNone/>
            </a:pPr>
            <a:r>
              <a:rPr lang="en-US"/>
              <a:t>3</a:t>
            </a:r>
            <a:endParaRPr/>
          </a:p>
        </p:txBody>
      </p:sp>
      <p:pic>
        <p:nvPicPr>
          <p:cNvPr id="162" name="Google Shape;162;gf66f8f288f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875" y="2116900"/>
            <a:ext cx="6697250" cy="37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9aa08f50c_0_41"/>
          <p:cNvSpPr txBox="1"/>
          <p:nvPr/>
        </p:nvSpPr>
        <p:spPr>
          <a:xfrm>
            <a:off x="1908175" y="752475"/>
            <a:ext cx="6840600" cy="8637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新興的網路兒少性剝削態樣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gf9aa08f50c_0_41"/>
          <p:cNvSpPr txBox="1"/>
          <p:nvPr/>
        </p:nvSpPr>
        <p:spPr>
          <a:xfrm>
            <a:off x="246300" y="2676300"/>
            <a:ext cx="49146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「性私密照議題」</a:t>
            </a: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gf9aa08f50c_0_41"/>
          <p:cNvSpPr txBox="1"/>
          <p:nvPr/>
        </p:nvSpPr>
        <p:spPr>
          <a:xfrm>
            <a:off x="7966075" y="6165850"/>
            <a:ext cx="50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pic>
        <p:nvPicPr>
          <p:cNvPr id="170" name="Google Shape;170;gf9aa08f50c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386062"/>
            <a:ext cx="4443200" cy="333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b1b4b7a78_0_0"/>
          <p:cNvSpPr txBox="1"/>
          <p:nvPr/>
        </p:nvSpPr>
        <p:spPr>
          <a:xfrm>
            <a:off x="2141275" y="2656575"/>
            <a:ext cx="5683800" cy="24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110</a:t>
            </a: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上半年度</a:t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兒少性剝削通報案件中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4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私密照議題   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佔</a:t>
            </a:r>
            <a:r>
              <a:rPr b="1" lang="en-US" sz="4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8成</a:t>
            </a:r>
            <a:endParaRPr sz="22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gfb1b4b7a78_0_0"/>
          <p:cNvSpPr txBox="1"/>
          <p:nvPr/>
        </p:nvSpPr>
        <p:spPr>
          <a:xfrm>
            <a:off x="7966075" y="6165850"/>
            <a:ext cx="50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77" name="Google Shape;177;gfb1b4b7a78_0_0"/>
          <p:cNvSpPr txBox="1"/>
          <p:nvPr/>
        </p:nvSpPr>
        <p:spPr>
          <a:xfrm>
            <a:off x="6053225" y="5495975"/>
            <a:ext cx="2107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衛服部2021年統計資料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/>
          <p:nvPr/>
        </p:nvSpPr>
        <p:spPr>
          <a:xfrm>
            <a:off x="-1331912" y="3951287"/>
            <a:ext cx="105013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1244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FKai-SB"/>
              <a:buNone/>
            </a:pPr>
            <a:r>
              <a:rPr b="0" i="0" lang="en-US" sz="2400" u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 </a:t>
            </a:r>
            <a:r>
              <a:rPr b="0" i="0" lang="en-US" sz="3200" u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b="0" i="0" lang="en-US" sz="3200" u="none">
                <a:solidFill>
                  <a:srgbClr val="0033CC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endParaRPr b="0" i="0" sz="32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1244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1908175" y="752475"/>
            <a:ext cx="6840537" cy="8636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lang="en-U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性私密照相關定義</a:t>
            </a:r>
            <a:endParaRPr sz="2300"/>
          </a:p>
        </p:txBody>
      </p:sp>
      <p:sp>
        <p:nvSpPr>
          <p:cNvPr id="184" name="Google Shape;184;p6"/>
          <p:cNvSpPr txBox="1"/>
          <p:nvPr/>
        </p:nvSpPr>
        <p:spPr>
          <a:xfrm>
            <a:off x="1645188" y="2345525"/>
            <a:ext cx="736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第2條第1項第3款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200" u="none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拍攝、製造兒少為性交或猥褻行為之圖畫、 照片、 影 片、影帶 、光碟、電子訊號或其他物品。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（以兒少作為色情之題材，罰則：第36、38、39條） </a:t>
            </a:r>
            <a:endParaRPr sz="22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/>
          </a:p>
        </p:txBody>
      </p:sp>
      <p:sp>
        <p:nvSpPr>
          <p:cNvPr id="185" name="Google Shape;185;p6"/>
          <p:cNvSpPr txBox="1"/>
          <p:nvPr/>
        </p:nvSpPr>
        <p:spPr>
          <a:xfrm>
            <a:off x="7956550" y="6165850"/>
            <a:ext cx="50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01E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solidFill>
                  <a:srgbClr val="2030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nyanplate004-matcha139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yanplate004-matcha139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2014-03-18T02:35:17Z</dcterms:created>
  <dc:creator>Annie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