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9"/>
  </p:notesMasterIdLst>
  <p:sldIdLst>
    <p:sldId id="282" r:id="rId2"/>
    <p:sldId id="257" r:id="rId3"/>
    <p:sldId id="283" r:id="rId4"/>
    <p:sldId id="258" r:id="rId5"/>
    <p:sldId id="273" r:id="rId6"/>
    <p:sldId id="259" r:id="rId7"/>
    <p:sldId id="260" r:id="rId8"/>
    <p:sldId id="261" r:id="rId9"/>
    <p:sldId id="275" r:id="rId10"/>
    <p:sldId id="274" r:id="rId11"/>
    <p:sldId id="263" r:id="rId12"/>
    <p:sldId id="277" r:id="rId13"/>
    <p:sldId id="267" r:id="rId14"/>
    <p:sldId id="268" r:id="rId15"/>
    <p:sldId id="269" r:id="rId16"/>
    <p:sldId id="27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9BDEE-0A22-4A8D-AEB1-5EAE70CD4D4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7CF7AC-4A90-4375-BA9C-1E58CC085E4C}">
      <dgm:prSet phldrT="[文字]"/>
      <dgm:spPr/>
      <dgm:t>
        <a:bodyPr/>
        <a:lstStyle/>
        <a:p>
          <a:r>
            <a: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病原體</a:t>
          </a:r>
        </a:p>
      </dgm:t>
    </dgm:pt>
    <dgm:pt modelId="{B2A1B282-9503-4A00-B556-DAFF7596A239}" type="parTrans" cxnId="{6CAA8629-AD47-4F85-8391-19476F5C1716}">
      <dgm:prSet/>
      <dgm:spPr/>
      <dgm:t>
        <a:bodyPr/>
        <a:lstStyle/>
        <a:p>
          <a:endParaRPr lang="zh-TW" altLang="en-US"/>
        </a:p>
      </dgm:t>
    </dgm:pt>
    <dgm:pt modelId="{DB4E195D-2814-4892-B98D-CAE1BAD5BDB5}" type="sibTrans" cxnId="{6CAA8629-AD47-4F85-8391-19476F5C1716}">
      <dgm:prSet/>
      <dgm:spPr/>
      <dgm:t>
        <a:bodyPr/>
        <a:lstStyle/>
        <a:p>
          <a:endParaRPr lang="zh-TW" altLang="en-US"/>
        </a:p>
      </dgm:t>
    </dgm:pt>
    <dgm:pt modelId="{F1C4A091-FB8B-415F-B1CB-0494A15EED71}">
      <dgm:prSet phldrT="[文字]"/>
      <dgm:spPr/>
      <dgm:t>
        <a:bodyPr/>
        <a:lstStyle/>
        <a:p>
          <a:r>
            <a: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傳染途徑</a:t>
          </a:r>
        </a:p>
      </dgm:t>
    </dgm:pt>
    <dgm:pt modelId="{9D4E76AB-4D27-4D2E-80FB-E92F9F4BCEE0}" type="parTrans" cxnId="{FC258773-5871-4D6B-9D3B-D1067EA09773}">
      <dgm:prSet/>
      <dgm:spPr/>
      <dgm:t>
        <a:bodyPr/>
        <a:lstStyle/>
        <a:p>
          <a:endParaRPr lang="zh-TW" altLang="en-US"/>
        </a:p>
      </dgm:t>
    </dgm:pt>
    <dgm:pt modelId="{7013D93C-7662-45B9-A53E-C5A04BB46EF1}" type="sibTrans" cxnId="{FC258773-5871-4D6B-9D3B-D1067EA09773}">
      <dgm:prSet/>
      <dgm:spPr/>
      <dgm:t>
        <a:bodyPr/>
        <a:lstStyle/>
        <a:p>
          <a:endParaRPr lang="zh-TW" altLang="en-US"/>
        </a:p>
      </dgm:t>
    </dgm:pt>
    <dgm:pt modelId="{98DF094B-167B-4D46-8AB3-D7902982043B}">
      <dgm:prSet phldrT="[文字]" custT="1"/>
      <dgm:spPr/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傳染源</a:t>
          </a:r>
          <a:r>
            <a: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易受感染之宿主</a:t>
          </a:r>
        </a:p>
      </dgm:t>
    </dgm:pt>
    <dgm:pt modelId="{B45B7CA4-472B-4B6B-B996-8247900899F9}" type="parTrans" cxnId="{4E6F9E51-D527-4408-B852-402D0D7B223A}">
      <dgm:prSet/>
      <dgm:spPr/>
      <dgm:t>
        <a:bodyPr/>
        <a:lstStyle/>
        <a:p>
          <a:endParaRPr lang="zh-TW" altLang="en-US"/>
        </a:p>
      </dgm:t>
    </dgm:pt>
    <dgm:pt modelId="{057D2393-EAD9-403F-A46E-A04E22A2FD1A}" type="sibTrans" cxnId="{4E6F9E51-D527-4408-B852-402D0D7B223A}">
      <dgm:prSet/>
      <dgm:spPr/>
      <dgm:t>
        <a:bodyPr/>
        <a:lstStyle/>
        <a:p>
          <a:endParaRPr lang="zh-TW" altLang="en-US"/>
        </a:p>
      </dgm:t>
    </dgm:pt>
    <dgm:pt modelId="{4FD6A434-4CD9-4488-A9A3-EC04BD1AFED6}" type="pres">
      <dgm:prSet presAssocID="{3EB9BDEE-0A22-4A8D-AEB1-5EAE70CD4D4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EA5132-6B55-41F6-83B1-C73C661CA677}" type="pres">
      <dgm:prSet presAssocID="{CA7CF7AC-4A90-4375-BA9C-1E58CC085E4C}" presName="Accent1" presStyleCnt="0"/>
      <dgm:spPr/>
    </dgm:pt>
    <dgm:pt modelId="{1C953766-1861-417E-8DCE-6782AD8FC2D7}" type="pres">
      <dgm:prSet presAssocID="{CA7CF7AC-4A90-4375-BA9C-1E58CC085E4C}" presName="Accent" presStyleLbl="node1" presStyleIdx="0" presStyleCnt="3"/>
      <dgm:spPr>
        <a:solidFill>
          <a:srgbClr val="C00000"/>
        </a:solidFill>
      </dgm:spPr>
    </dgm:pt>
    <dgm:pt modelId="{41F368A3-2AD2-4D2C-BD31-140D2784AC21}" type="pres">
      <dgm:prSet presAssocID="{CA7CF7AC-4A90-4375-BA9C-1E58CC085E4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0E8999-4D90-419A-8032-5E1AC4CA4129}" type="pres">
      <dgm:prSet presAssocID="{F1C4A091-FB8B-415F-B1CB-0494A15EED71}" presName="Accent2" presStyleCnt="0"/>
      <dgm:spPr/>
    </dgm:pt>
    <dgm:pt modelId="{B6D8864E-D990-427E-A2CB-C29B6FF03B5A}" type="pres">
      <dgm:prSet presAssocID="{F1C4A091-FB8B-415F-B1CB-0494A15EED71}" presName="Accent" presStyleLbl="node1" presStyleIdx="1" presStyleCnt="3"/>
      <dgm:spPr>
        <a:solidFill>
          <a:schemeClr val="accent5">
            <a:lumMod val="75000"/>
          </a:schemeClr>
        </a:solidFill>
      </dgm:spPr>
    </dgm:pt>
    <dgm:pt modelId="{DF54B095-0722-428A-B9AE-1220B370F9E1}" type="pres">
      <dgm:prSet presAssocID="{F1C4A091-FB8B-415F-B1CB-0494A15EED7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4D7FB-65C3-4917-9A69-20A00CB4372A}" type="pres">
      <dgm:prSet presAssocID="{98DF094B-167B-4D46-8AB3-D7902982043B}" presName="Accent3" presStyleCnt="0"/>
      <dgm:spPr/>
    </dgm:pt>
    <dgm:pt modelId="{70121BB8-7CD0-4047-BF88-7C37894782DF}" type="pres">
      <dgm:prSet presAssocID="{98DF094B-167B-4D46-8AB3-D7902982043B}" presName="Accent" presStyleLbl="node1" presStyleIdx="2" presStyleCnt="3"/>
      <dgm:spPr>
        <a:solidFill>
          <a:schemeClr val="accent2"/>
        </a:solidFill>
      </dgm:spPr>
    </dgm:pt>
    <dgm:pt modelId="{08A1643A-FB4B-46E1-A14D-33DB026155D9}" type="pres">
      <dgm:prSet presAssocID="{98DF094B-167B-4D46-8AB3-D7902982043B}" presName="Parent3" presStyleLbl="revTx" presStyleIdx="2" presStyleCnt="3" custLinFactNeighborX="1722" custLinFactNeighborY="16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67D9AE-DE49-4A84-BD31-2E9C8B6832F5}" type="presOf" srcId="{CA7CF7AC-4A90-4375-BA9C-1E58CC085E4C}" destId="{41F368A3-2AD2-4D2C-BD31-140D2784AC21}" srcOrd="0" destOrd="0" presId="urn:microsoft.com/office/officeart/2009/layout/CircleArrowProcess"/>
    <dgm:cxn modelId="{0242D364-FB6B-45DC-8B96-CEF4698CA12E}" type="presOf" srcId="{3EB9BDEE-0A22-4A8D-AEB1-5EAE70CD4D40}" destId="{4FD6A434-4CD9-4488-A9A3-EC04BD1AFED6}" srcOrd="0" destOrd="0" presId="urn:microsoft.com/office/officeart/2009/layout/CircleArrowProcess"/>
    <dgm:cxn modelId="{4E6F9E51-D527-4408-B852-402D0D7B223A}" srcId="{3EB9BDEE-0A22-4A8D-AEB1-5EAE70CD4D40}" destId="{98DF094B-167B-4D46-8AB3-D7902982043B}" srcOrd="2" destOrd="0" parTransId="{B45B7CA4-472B-4B6B-B996-8247900899F9}" sibTransId="{057D2393-EAD9-403F-A46E-A04E22A2FD1A}"/>
    <dgm:cxn modelId="{6CAA8629-AD47-4F85-8391-19476F5C1716}" srcId="{3EB9BDEE-0A22-4A8D-AEB1-5EAE70CD4D40}" destId="{CA7CF7AC-4A90-4375-BA9C-1E58CC085E4C}" srcOrd="0" destOrd="0" parTransId="{B2A1B282-9503-4A00-B556-DAFF7596A239}" sibTransId="{DB4E195D-2814-4892-B98D-CAE1BAD5BDB5}"/>
    <dgm:cxn modelId="{7D7A3F62-0AE4-4D70-8631-E324E31CC918}" type="presOf" srcId="{98DF094B-167B-4D46-8AB3-D7902982043B}" destId="{08A1643A-FB4B-46E1-A14D-33DB026155D9}" srcOrd="0" destOrd="0" presId="urn:microsoft.com/office/officeart/2009/layout/CircleArrowProcess"/>
    <dgm:cxn modelId="{F5496B46-F709-4EBC-9BB5-8FC08B1D9E78}" type="presOf" srcId="{F1C4A091-FB8B-415F-B1CB-0494A15EED71}" destId="{DF54B095-0722-428A-B9AE-1220B370F9E1}" srcOrd="0" destOrd="0" presId="urn:microsoft.com/office/officeart/2009/layout/CircleArrowProcess"/>
    <dgm:cxn modelId="{FC258773-5871-4D6B-9D3B-D1067EA09773}" srcId="{3EB9BDEE-0A22-4A8D-AEB1-5EAE70CD4D40}" destId="{F1C4A091-FB8B-415F-B1CB-0494A15EED71}" srcOrd="1" destOrd="0" parTransId="{9D4E76AB-4D27-4D2E-80FB-E92F9F4BCEE0}" sibTransId="{7013D93C-7662-45B9-A53E-C5A04BB46EF1}"/>
    <dgm:cxn modelId="{9D513CDC-24C3-4D31-9E66-2F13F6168CBF}" type="presParOf" srcId="{4FD6A434-4CD9-4488-A9A3-EC04BD1AFED6}" destId="{3BEA5132-6B55-41F6-83B1-C73C661CA677}" srcOrd="0" destOrd="0" presId="urn:microsoft.com/office/officeart/2009/layout/CircleArrowProcess"/>
    <dgm:cxn modelId="{A945BF74-67F7-47D4-9965-ECF576975949}" type="presParOf" srcId="{3BEA5132-6B55-41F6-83B1-C73C661CA677}" destId="{1C953766-1861-417E-8DCE-6782AD8FC2D7}" srcOrd="0" destOrd="0" presId="urn:microsoft.com/office/officeart/2009/layout/CircleArrowProcess"/>
    <dgm:cxn modelId="{09C10322-90B1-48B4-ADEC-0DF748157D22}" type="presParOf" srcId="{4FD6A434-4CD9-4488-A9A3-EC04BD1AFED6}" destId="{41F368A3-2AD2-4D2C-BD31-140D2784AC21}" srcOrd="1" destOrd="0" presId="urn:microsoft.com/office/officeart/2009/layout/CircleArrowProcess"/>
    <dgm:cxn modelId="{6102A329-8B85-4A01-873C-CA1E44C97007}" type="presParOf" srcId="{4FD6A434-4CD9-4488-A9A3-EC04BD1AFED6}" destId="{9F0E8999-4D90-419A-8032-5E1AC4CA4129}" srcOrd="2" destOrd="0" presId="urn:microsoft.com/office/officeart/2009/layout/CircleArrowProcess"/>
    <dgm:cxn modelId="{0D2927A9-5F94-41B3-B53A-F2BBE2CDAE24}" type="presParOf" srcId="{9F0E8999-4D90-419A-8032-5E1AC4CA4129}" destId="{B6D8864E-D990-427E-A2CB-C29B6FF03B5A}" srcOrd="0" destOrd="0" presId="urn:microsoft.com/office/officeart/2009/layout/CircleArrowProcess"/>
    <dgm:cxn modelId="{7E916B2A-C9B8-47A7-B8D9-CC1AA7D0A75D}" type="presParOf" srcId="{4FD6A434-4CD9-4488-A9A3-EC04BD1AFED6}" destId="{DF54B095-0722-428A-B9AE-1220B370F9E1}" srcOrd="3" destOrd="0" presId="urn:microsoft.com/office/officeart/2009/layout/CircleArrowProcess"/>
    <dgm:cxn modelId="{568EF74B-373E-4B5B-98D6-EA29C0D68329}" type="presParOf" srcId="{4FD6A434-4CD9-4488-A9A3-EC04BD1AFED6}" destId="{82B4D7FB-65C3-4917-9A69-20A00CB4372A}" srcOrd="4" destOrd="0" presId="urn:microsoft.com/office/officeart/2009/layout/CircleArrowProcess"/>
    <dgm:cxn modelId="{C9FA06F4-F3A7-4F62-8AB6-036342EC4FEB}" type="presParOf" srcId="{82B4D7FB-65C3-4917-9A69-20A00CB4372A}" destId="{70121BB8-7CD0-4047-BF88-7C37894782DF}" srcOrd="0" destOrd="0" presId="urn:microsoft.com/office/officeart/2009/layout/CircleArrowProcess"/>
    <dgm:cxn modelId="{A02AA86D-F2EA-486A-990F-63A36ED8ABC2}" type="presParOf" srcId="{4FD6A434-4CD9-4488-A9A3-EC04BD1AFED6}" destId="{08A1643A-FB4B-46E1-A14D-33DB026155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00ABF-6EE7-4196-8F4D-7F2D6DCDABA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E57622F2-B14F-4483-8078-2A3321409271}">
      <dgm:prSet phldrT="[文字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softRound"/>
        </a:sp3d>
      </dgm:spPr>
      <dgm:t>
        <a:bodyPr/>
        <a:lstStyle/>
        <a:p>
          <a:pPr algn="ctr"/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接觸他人前</a:t>
          </a:r>
        </a:p>
      </dgm:t>
    </dgm:pt>
    <dgm:pt modelId="{866FE2A3-174B-4232-BB6B-EE6E782DBE58}" type="parTrans" cxnId="{3B39F73A-1422-4D3C-A1E1-B20D65063DE2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4C43AE-C1C2-476A-8F94-C462B4D21E9A}" type="sibTrans" cxnId="{3B39F73A-1422-4D3C-A1E1-B20D65063DE2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EEB5B7-D5B9-4C53-ACA1-07B484D8166C}">
      <dgm:prSet phldrT="[文字]" custT="1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接觸他人後</a:t>
          </a:r>
        </a:p>
      </dgm:t>
    </dgm:pt>
    <dgm:pt modelId="{CE0C7673-117B-4A76-8503-6BB04E9E6877}" type="parTrans" cxnId="{A04FBF49-AFD0-46C8-97F1-95B5C7CD991F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185DF2-6A07-4AFC-B8AB-29ABDD3EFE81}" type="sibTrans" cxnId="{A04FBF49-AFD0-46C8-97F1-95B5C7CD991F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A7F02D-AE1C-43CF-BFF4-B58D5F331A21}">
      <dgm:prSet phldrT="[文字]" custT="1"/>
      <dgm:spPr/>
      <dgm:t>
        <a:bodyPr/>
        <a:lstStyle/>
        <a:p>
          <a:pPr algn="ctr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尤其是生病的同學及其物品或周遭環境</a:t>
          </a:r>
        </a:p>
      </dgm:t>
    </dgm:pt>
    <dgm:pt modelId="{074E097D-91B3-4030-9969-E1F3D20538A7}" type="parTrans" cxnId="{3A1706D9-C57B-4C68-B0BE-25145E3C58A0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AE50CD-094C-442F-A379-1F19C546D6D2}" type="sibTrans" cxnId="{3A1706D9-C57B-4C68-B0BE-25145E3C58A0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27D1F9-72CF-45C6-B84C-ED95BB3D9FAF}">
      <dgm:prSet phldrT="[文字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咳嗽、擤完鼻涕或上完洗手間後</a:t>
          </a:r>
        </a:p>
      </dgm:t>
    </dgm:pt>
    <dgm:pt modelId="{F4A123D3-4661-4BB6-BD4A-8A2B1E81AB38}" type="parTrans" cxnId="{C60A8F04-1C4E-4359-A81C-A1101BFE0C92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348036-8A44-4842-857C-87D277500EB7}" type="sibTrans" cxnId="{C60A8F04-1C4E-4359-A81C-A1101BFE0C92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D8A721-D56D-4CDB-8D84-569C5BBEDA68}">
      <dgm:prSet phldrT="[文字]" custT="1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吃東西前</a:t>
          </a:r>
        </a:p>
      </dgm:t>
    </dgm:pt>
    <dgm:pt modelId="{D608E729-4D39-4C04-AE5C-689AADA82ADA}" type="parTrans" cxnId="{CAB6D363-00C1-4087-BF19-AE2FB68DB6B9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FCD4FE-CA4C-45E0-9AF1-B5399CD99680}" type="sibTrans" cxnId="{CAB6D363-00C1-4087-BF19-AE2FB68DB6B9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EAAF13-0706-4F32-97D6-D987E0C8C1CE}">
      <dgm:prSet phldrT="[文字]" custT="1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要碰觸自己的眼、口、鼻前</a:t>
          </a:r>
        </a:p>
      </dgm:t>
    </dgm:pt>
    <dgm:pt modelId="{2D803F84-C580-4BEC-BF2A-925F717D5214}" type="parTrans" cxnId="{C782A737-81D5-49C8-9A70-920CF60B69BA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A5549D-9340-43D9-9FC5-458191E46DFA}" type="sibTrans" cxnId="{C782A737-81D5-49C8-9A70-920CF60B69BA}">
      <dgm:prSet/>
      <dgm:spPr/>
      <dgm:t>
        <a:bodyPr/>
        <a:lstStyle/>
        <a:p>
          <a:pPr algn="ctr"/>
          <a:endParaRPr lang="zh-TW" altLang="en-US" sz="3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36DDD1-C8DE-4FFF-9374-4F37CA717F6C}" type="pres">
      <dgm:prSet presAssocID="{76A00ABF-6EE7-4196-8F4D-7F2D6DCDA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E2CCA8-6CC9-47A3-9DE0-5D4E7F0BB80F}" type="pres">
      <dgm:prSet presAssocID="{E57622F2-B14F-4483-8078-2A3321409271}" presName="parentText" presStyleLbl="node1" presStyleIdx="0" presStyleCnt="5" custScaleY="62303" custLinFactNeighborX="335" custLinFactNeighborY="-5613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D57B6A-53EB-4B56-9469-2673D860B2F2}" type="pres">
      <dgm:prSet presAssocID="{184C43AE-C1C2-476A-8F94-C462B4D21E9A}" presName="spacer" presStyleCnt="0"/>
      <dgm:spPr/>
    </dgm:pt>
    <dgm:pt modelId="{69AB4D0F-3E9A-4E44-9FB7-79E75DD7F36B}" type="pres">
      <dgm:prSet presAssocID="{B5EEB5B7-D5B9-4C53-ACA1-07B484D8166C}" presName="parentText" presStyleLbl="node1" presStyleIdx="1" presStyleCnt="5" custScaleY="622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AB5FE-71ED-42B5-9DFC-9D818AB8F22C}" type="pres">
      <dgm:prSet presAssocID="{B5EEB5B7-D5B9-4C53-ACA1-07B484D8166C}" presName="childText" presStyleLbl="revTx" presStyleIdx="0" presStyleCnt="1" custScaleY="54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AAE0-5CC4-4550-A919-7DF9DD045780}" type="pres">
      <dgm:prSet presAssocID="{B527D1F9-72CF-45C6-B84C-ED95BB3D9FAF}" presName="parentText" presStyleLbl="node1" presStyleIdx="2" presStyleCnt="5" custScaleY="622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2D100D-6F80-429B-ACFA-1AE3619F02B9}" type="pres">
      <dgm:prSet presAssocID="{2A348036-8A44-4842-857C-87D277500EB7}" presName="spacer" presStyleCnt="0"/>
      <dgm:spPr/>
    </dgm:pt>
    <dgm:pt modelId="{11B579CC-BF5D-4220-8A95-20DE9BC43958}" type="pres">
      <dgm:prSet presAssocID="{36D8A721-D56D-4CDB-8D84-569C5BBEDA68}" presName="parentText" presStyleLbl="node1" presStyleIdx="3" presStyleCnt="5" custScaleY="622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F83F60-68E4-4C26-A347-472D1862C6B9}" type="pres">
      <dgm:prSet presAssocID="{32FCD4FE-CA4C-45E0-9AF1-B5399CD99680}" presName="spacer" presStyleCnt="0"/>
      <dgm:spPr/>
    </dgm:pt>
    <dgm:pt modelId="{C35D6FA1-4CD6-4E26-8BEA-4FB241FBAACF}" type="pres">
      <dgm:prSet presAssocID="{DDEAAF13-0706-4F32-97D6-D987E0C8C1CE}" presName="parentText" presStyleLbl="node1" presStyleIdx="4" presStyleCnt="5" custScaleY="622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1706D9-C57B-4C68-B0BE-25145E3C58A0}" srcId="{B5EEB5B7-D5B9-4C53-ACA1-07B484D8166C}" destId="{01A7F02D-AE1C-43CF-BFF4-B58D5F331A21}" srcOrd="0" destOrd="0" parTransId="{074E097D-91B3-4030-9969-E1F3D20538A7}" sibTransId="{20AE50CD-094C-442F-A379-1F19C546D6D2}"/>
    <dgm:cxn modelId="{3B39F73A-1422-4D3C-A1E1-B20D65063DE2}" srcId="{76A00ABF-6EE7-4196-8F4D-7F2D6DCDABA0}" destId="{E57622F2-B14F-4483-8078-2A3321409271}" srcOrd="0" destOrd="0" parTransId="{866FE2A3-174B-4232-BB6B-EE6E782DBE58}" sibTransId="{184C43AE-C1C2-476A-8F94-C462B4D21E9A}"/>
    <dgm:cxn modelId="{94B123AA-BA0D-4A15-9AD8-FA2521DC375D}" type="presOf" srcId="{DDEAAF13-0706-4F32-97D6-D987E0C8C1CE}" destId="{C35D6FA1-4CD6-4E26-8BEA-4FB241FBAACF}" srcOrd="0" destOrd="0" presId="urn:microsoft.com/office/officeart/2005/8/layout/vList2"/>
    <dgm:cxn modelId="{C2484884-F133-4477-BDAA-CB58C0BA0871}" type="presOf" srcId="{B527D1F9-72CF-45C6-B84C-ED95BB3D9FAF}" destId="{C129AAE0-5CC4-4550-A919-7DF9DD045780}" srcOrd="0" destOrd="0" presId="urn:microsoft.com/office/officeart/2005/8/layout/vList2"/>
    <dgm:cxn modelId="{A04FBF49-AFD0-46C8-97F1-95B5C7CD991F}" srcId="{76A00ABF-6EE7-4196-8F4D-7F2D6DCDABA0}" destId="{B5EEB5B7-D5B9-4C53-ACA1-07B484D8166C}" srcOrd="1" destOrd="0" parTransId="{CE0C7673-117B-4A76-8503-6BB04E9E6877}" sibTransId="{DD185DF2-6A07-4AFC-B8AB-29ABDD3EFE81}"/>
    <dgm:cxn modelId="{C60A8F04-1C4E-4359-A81C-A1101BFE0C92}" srcId="{76A00ABF-6EE7-4196-8F4D-7F2D6DCDABA0}" destId="{B527D1F9-72CF-45C6-B84C-ED95BB3D9FAF}" srcOrd="2" destOrd="0" parTransId="{F4A123D3-4661-4BB6-BD4A-8A2B1E81AB38}" sibTransId="{2A348036-8A44-4842-857C-87D277500EB7}"/>
    <dgm:cxn modelId="{38AE8350-EEEC-4A8A-B98C-1E69AA4E2849}" type="presOf" srcId="{01A7F02D-AE1C-43CF-BFF4-B58D5F331A21}" destId="{A91AB5FE-71ED-42B5-9DFC-9D818AB8F22C}" srcOrd="0" destOrd="0" presId="urn:microsoft.com/office/officeart/2005/8/layout/vList2"/>
    <dgm:cxn modelId="{C782A737-81D5-49C8-9A70-920CF60B69BA}" srcId="{76A00ABF-6EE7-4196-8F4D-7F2D6DCDABA0}" destId="{DDEAAF13-0706-4F32-97D6-D987E0C8C1CE}" srcOrd="4" destOrd="0" parTransId="{2D803F84-C580-4BEC-BF2A-925F717D5214}" sibTransId="{24A5549D-9340-43D9-9FC5-458191E46DFA}"/>
    <dgm:cxn modelId="{DBDEACA7-4F7F-47A5-9013-37061A85132C}" type="presOf" srcId="{76A00ABF-6EE7-4196-8F4D-7F2D6DCDABA0}" destId="{F636DDD1-C8DE-4FFF-9374-4F37CA717F6C}" srcOrd="0" destOrd="0" presId="urn:microsoft.com/office/officeart/2005/8/layout/vList2"/>
    <dgm:cxn modelId="{10196E6F-9EFC-48CD-8395-339F27E753DB}" type="presOf" srcId="{E57622F2-B14F-4483-8078-2A3321409271}" destId="{E1E2CCA8-6CC9-47A3-9DE0-5D4E7F0BB80F}" srcOrd="0" destOrd="0" presId="urn:microsoft.com/office/officeart/2005/8/layout/vList2"/>
    <dgm:cxn modelId="{CAB6D363-00C1-4087-BF19-AE2FB68DB6B9}" srcId="{76A00ABF-6EE7-4196-8F4D-7F2D6DCDABA0}" destId="{36D8A721-D56D-4CDB-8D84-569C5BBEDA68}" srcOrd="3" destOrd="0" parTransId="{D608E729-4D39-4C04-AE5C-689AADA82ADA}" sibTransId="{32FCD4FE-CA4C-45E0-9AF1-B5399CD99680}"/>
    <dgm:cxn modelId="{9D98B43C-C4E9-4BBE-8127-CC95908EEE47}" type="presOf" srcId="{B5EEB5B7-D5B9-4C53-ACA1-07B484D8166C}" destId="{69AB4D0F-3E9A-4E44-9FB7-79E75DD7F36B}" srcOrd="0" destOrd="0" presId="urn:microsoft.com/office/officeart/2005/8/layout/vList2"/>
    <dgm:cxn modelId="{CB583887-4EE4-4F30-BC0D-366BD92EEF34}" type="presOf" srcId="{36D8A721-D56D-4CDB-8D84-569C5BBEDA68}" destId="{11B579CC-BF5D-4220-8A95-20DE9BC43958}" srcOrd="0" destOrd="0" presId="urn:microsoft.com/office/officeart/2005/8/layout/vList2"/>
    <dgm:cxn modelId="{65C3BBAC-57F2-4B40-ACBB-D6FDEA67D93E}" type="presParOf" srcId="{F636DDD1-C8DE-4FFF-9374-4F37CA717F6C}" destId="{E1E2CCA8-6CC9-47A3-9DE0-5D4E7F0BB80F}" srcOrd="0" destOrd="0" presId="urn:microsoft.com/office/officeart/2005/8/layout/vList2"/>
    <dgm:cxn modelId="{D0BB2B2F-C9EC-4851-88DE-D5C707074EEC}" type="presParOf" srcId="{F636DDD1-C8DE-4FFF-9374-4F37CA717F6C}" destId="{86D57B6A-53EB-4B56-9469-2673D860B2F2}" srcOrd="1" destOrd="0" presId="urn:microsoft.com/office/officeart/2005/8/layout/vList2"/>
    <dgm:cxn modelId="{15F37147-87ED-46B8-B6B7-ACCD334357CB}" type="presParOf" srcId="{F636DDD1-C8DE-4FFF-9374-4F37CA717F6C}" destId="{69AB4D0F-3E9A-4E44-9FB7-79E75DD7F36B}" srcOrd="2" destOrd="0" presId="urn:microsoft.com/office/officeart/2005/8/layout/vList2"/>
    <dgm:cxn modelId="{F0E0ECE0-ADA8-48D4-8CFD-44D82336DA1B}" type="presParOf" srcId="{F636DDD1-C8DE-4FFF-9374-4F37CA717F6C}" destId="{A91AB5FE-71ED-42B5-9DFC-9D818AB8F22C}" srcOrd="3" destOrd="0" presId="urn:microsoft.com/office/officeart/2005/8/layout/vList2"/>
    <dgm:cxn modelId="{D41943AB-3C22-4526-AE4C-F079F3338134}" type="presParOf" srcId="{F636DDD1-C8DE-4FFF-9374-4F37CA717F6C}" destId="{C129AAE0-5CC4-4550-A919-7DF9DD045780}" srcOrd="4" destOrd="0" presId="urn:microsoft.com/office/officeart/2005/8/layout/vList2"/>
    <dgm:cxn modelId="{506A4F68-CA0B-4FC1-9FA4-6079526DB26E}" type="presParOf" srcId="{F636DDD1-C8DE-4FFF-9374-4F37CA717F6C}" destId="{DB2D100D-6F80-429B-ACFA-1AE3619F02B9}" srcOrd="5" destOrd="0" presId="urn:microsoft.com/office/officeart/2005/8/layout/vList2"/>
    <dgm:cxn modelId="{7E85C0E6-8EA7-45CD-AE4E-13D9CC35BAE0}" type="presParOf" srcId="{F636DDD1-C8DE-4FFF-9374-4F37CA717F6C}" destId="{11B579CC-BF5D-4220-8A95-20DE9BC43958}" srcOrd="6" destOrd="0" presId="urn:microsoft.com/office/officeart/2005/8/layout/vList2"/>
    <dgm:cxn modelId="{BCA15584-4A3D-429A-92C5-2E474CF4A9AA}" type="presParOf" srcId="{F636DDD1-C8DE-4FFF-9374-4F37CA717F6C}" destId="{FAF83F60-68E4-4C26-A347-472D1862C6B9}" srcOrd="7" destOrd="0" presId="urn:microsoft.com/office/officeart/2005/8/layout/vList2"/>
    <dgm:cxn modelId="{B0902FC7-E172-4635-8802-54B40C2E9D52}" type="presParOf" srcId="{F636DDD1-C8DE-4FFF-9374-4F37CA717F6C}" destId="{C35D6FA1-4CD6-4E26-8BEA-4FB241FBAA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53766-1861-417E-8DCE-6782AD8FC2D7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368A3-2AD2-4D2C-BD31-140D2784AC21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病原體</a:t>
          </a:r>
        </a:p>
      </dsp:txBody>
      <dsp:txXfrm>
        <a:off x="2773960" y="706323"/>
        <a:ext cx="1086973" cy="543356"/>
      </dsp:txXfrm>
    </dsp:sp>
    <dsp:sp modelId="{B6D8864E-D990-427E-A2CB-C29B6FF03B5A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4B095-0722-428A-B9AE-1220B370F9E1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傳染途徑</a:t>
          </a:r>
        </a:p>
      </dsp:txBody>
      <dsp:txXfrm>
        <a:off x="2232861" y="1836927"/>
        <a:ext cx="1086973" cy="543356"/>
      </dsp:txXfrm>
    </dsp:sp>
    <dsp:sp modelId="{70121BB8-7CD0-4047-BF88-7C37894782DF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1643A-FB4B-46E1-A14D-33DB026155D9}">
      <dsp:nvSpPr>
        <dsp:cNvPr id="0" name=""/>
        <dsp:cNvSpPr/>
      </dsp:nvSpPr>
      <dsp:spPr>
        <a:xfrm>
          <a:off x="2795249" y="3060002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傳染源</a:t>
          </a:r>
          <a:r>
            <a:rPr lang="en-US" altLang="zh-TW" sz="20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易受感染之宿主</a:t>
          </a:r>
        </a:p>
      </dsp:txBody>
      <dsp:txXfrm>
        <a:off x="2795249" y="3060002"/>
        <a:ext cx="1086973" cy="54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CCA8-6CC9-47A3-9DE0-5D4E7F0BB80F}">
      <dsp:nvSpPr>
        <dsp:cNvPr id="0" name=""/>
        <dsp:cNvSpPr/>
      </dsp:nvSpPr>
      <dsp:spPr>
        <a:xfrm>
          <a:off x="0" y="0"/>
          <a:ext cx="5688000" cy="74643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softRound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接觸他人前</a:t>
          </a:r>
        </a:p>
      </dsp:txBody>
      <dsp:txXfrm>
        <a:off x="36438" y="36438"/>
        <a:ext cx="5615124" cy="673563"/>
      </dsp:txXfrm>
    </dsp:sp>
    <dsp:sp modelId="{69AB4D0F-3E9A-4E44-9FB7-79E75DD7F36B}">
      <dsp:nvSpPr>
        <dsp:cNvPr id="0" name=""/>
        <dsp:cNvSpPr/>
      </dsp:nvSpPr>
      <dsp:spPr>
        <a:xfrm>
          <a:off x="0" y="1015177"/>
          <a:ext cx="5688000" cy="74520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接觸他人後</a:t>
          </a:r>
        </a:p>
      </dsp:txBody>
      <dsp:txXfrm>
        <a:off x="36378" y="1051555"/>
        <a:ext cx="5615244" cy="672449"/>
      </dsp:txXfrm>
    </dsp:sp>
    <dsp:sp modelId="{A91AB5FE-71ED-42B5-9DFC-9D818AB8F22C}">
      <dsp:nvSpPr>
        <dsp:cNvPr id="0" name=""/>
        <dsp:cNvSpPr/>
      </dsp:nvSpPr>
      <dsp:spPr>
        <a:xfrm>
          <a:off x="0" y="1760383"/>
          <a:ext cx="5688000" cy="57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94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尤其是生病的同學及其物品或周遭環境</a:t>
          </a:r>
        </a:p>
      </dsp:txBody>
      <dsp:txXfrm>
        <a:off x="0" y="1760383"/>
        <a:ext cx="5688000" cy="576001"/>
      </dsp:txXfrm>
    </dsp:sp>
    <dsp:sp modelId="{C129AAE0-5CC4-4550-A919-7DF9DD045780}">
      <dsp:nvSpPr>
        <dsp:cNvPr id="0" name=""/>
        <dsp:cNvSpPr/>
      </dsp:nvSpPr>
      <dsp:spPr>
        <a:xfrm>
          <a:off x="0" y="2336385"/>
          <a:ext cx="5688000" cy="74520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咳嗽、擤完鼻涕或上完洗手間後</a:t>
          </a:r>
        </a:p>
      </dsp:txBody>
      <dsp:txXfrm>
        <a:off x="36378" y="2372763"/>
        <a:ext cx="5615244" cy="672449"/>
      </dsp:txXfrm>
    </dsp:sp>
    <dsp:sp modelId="{11B579CC-BF5D-4220-8A95-20DE9BC43958}">
      <dsp:nvSpPr>
        <dsp:cNvPr id="0" name=""/>
        <dsp:cNvSpPr/>
      </dsp:nvSpPr>
      <dsp:spPr>
        <a:xfrm>
          <a:off x="0" y="3265910"/>
          <a:ext cx="5688000" cy="74520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吃東西前</a:t>
          </a:r>
        </a:p>
      </dsp:txBody>
      <dsp:txXfrm>
        <a:off x="36378" y="3302288"/>
        <a:ext cx="5615244" cy="672449"/>
      </dsp:txXfrm>
    </dsp:sp>
    <dsp:sp modelId="{C35D6FA1-4CD6-4E26-8BEA-4FB241FBAACF}">
      <dsp:nvSpPr>
        <dsp:cNvPr id="0" name=""/>
        <dsp:cNvSpPr/>
      </dsp:nvSpPr>
      <dsp:spPr>
        <a:xfrm>
          <a:off x="0" y="4195436"/>
          <a:ext cx="5688000" cy="74520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要碰觸自己的眼、口、鼻前</a:t>
          </a:r>
        </a:p>
      </dsp:txBody>
      <dsp:txXfrm>
        <a:off x="36378" y="4231814"/>
        <a:ext cx="5615244" cy="67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8816-4DCB-4A83-8DC0-1B43B5FDB2BB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9CF88-3A9C-475E-B05F-13F611B09B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8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9FC1235-36F6-407A-94F4-C61F4CA9C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r="886"/>
          <a:stretch/>
        </p:blipFill>
        <p:spPr>
          <a:xfrm>
            <a:off x="0" y="0"/>
            <a:ext cx="9143999" cy="6886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5047"/>
            <a:ext cx="7772400" cy="93492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3228"/>
            <a:ext cx="6858000" cy="1484860"/>
          </a:xfrm>
        </p:spPr>
        <p:txBody>
          <a:bodyPr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6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66010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21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74803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1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9F58717-1231-40C4-BDD4-2E509A75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035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5836"/>
            <a:ext cx="7886700" cy="4873841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u"/>
              <a:defRPr b="1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buFont typeface="Wingdings" panose="05000000000000000000" pitchFamily="2" charset="2"/>
              <a:buChar char="n"/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46D977-A004-4B69-8A6D-4CD1296D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FDEC7E-31D2-4FE4-976C-FBCB8EF9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184774-AFD4-492D-A2A3-0C538DEE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01D3935-1873-4897-9690-94CBDF61482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62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70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07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483594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64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5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388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0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48426"/>
            <a:ext cx="2057400" cy="365125"/>
          </a:xfrm>
        </p:spPr>
        <p:txBody>
          <a:bodyPr/>
          <a:lstStyle/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0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3935-1873-4897-9690-94CBDF614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8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0EB5B-1FD5-4CDC-9880-E7A988383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681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嚴重特殊傳染性肺炎防疫期間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校園衛教宣導</a:t>
            </a:r>
          </a:p>
        </p:txBody>
      </p:sp>
    </p:spTree>
    <p:extLst>
      <p:ext uri="{BB962C8B-B14F-4D97-AF65-F5344CB8AC3E}">
        <p14:creationId xmlns:p14="http://schemas.microsoft.com/office/powerpoint/2010/main" val="16258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287F26-DBAC-4CF6-97F5-69364310E6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03"/>
            <a:ext cx="6609243" cy="65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8165967-BB77-4D10-A712-A6690FF6A51F}"/>
              </a:ext>
            </a:extLst>
          </p:cNvPr>
          <p:cNvSpPr txBox="1"/>
          <p:nvPr/>
        </p:nvSpPr>
        <p:spPr>
          <a:xfrm>
            <a:off x="6512560" y="646998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資料來源：疾病管制署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D9A49933-612B-4FBD-9280-DE3B69F3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E9A9697-7546-4657-87EA-94E61CAC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2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呼吸道禮節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660124"/>
            <a:ext cx="8646850" cy="3790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咳嗽時用衛生紙遮住口鼻，然後將紙丟進垃圾桶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如果可以忍受，咳嗽時應戴口罩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手部接觸到呼吸道分泌物之後要洗手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sz="2500" dirty="0"/>
              <a:t>可以使用肥皂和清水，或酒精性乾洗手劑</a:t>
            </a:r>
            <a:r>
              <a:rPr lang="zh-TW" altLang="zh-TW" sz="2500" dirty="0"/>
              <a:t>進行手部清潔</a:t>
            </a:r>
            <a:endParaRPr lang="en-US" altLang="zh-TW" sz="2500" dirty="0"/>
          </a:p>
          <a:p>
            <a:pPr>
              <a:lnSpc>
                <a:spcPct val="150000"/>
              </a:lnSpc>
            </a:pPr>
            <a:r>
              <a:rPr lang="zh-TW" altLang="en-US" dirty="0"/>
              <a:t>儘可能與別人保持距離</a:t>
            </a:r>
            <a:r>
              <a:rPr lang="en-US" altLang="zh-TW" dirty="0"/>
              <a:t>1</a:t>
            </a:r>
            <a:r>
              <a:rPr lang="zh-TW" altLang="en-US" dirty="0"/>
              <a:t>公尺</a:t>
            </a:r>
            <a:r>
              <a:rPr lang="en-US" altLang="zh-TW" dirty="0"/>
              <a:t>(3</a:t>
            </a:r>
            <a:r>
              <a:rPr lang="zh-TW" altLang="en-US" dirty="0"/>
              <a:t>英尺</a:t>
            </a:r>
            <a:r>
              <a:rPr lang="en-US" altLang="zh-TW" dirty="0"/>
              <a:t>)</a:t>
            </a:r>
            <a:r>
              <a:rPr lang="zh-TW" altLang="en-US" dirty="0"/>
              <a:t>以上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F6A049-149B-4032-B5C0-F9D18463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1BCA9E-C13B-4E0E-A475-73B5A1CF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4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982"/>
            <a:ext cx="7886700" cy="1002035"/>
          </a:xfrm>
        </p:spPr>
        <p:txBody>
          <a:bodyPr/>
          <a:lstStyle/>
          <a:p>
            <a:r>
              <a:rPr lang="zh-TW" altLang="en-US" dirty="0"/>
              <a:t>洗手五時機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4743516C-2D7A-4CFA-85E4-80A4DECE0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603394"/>
              </p:ext>
            </p:extLst>
          </p:nvPr>
        </p:nvGraphicFramePr>
        <p:xfrm>
          <a:off x="1925015" y="1386211"/>
          <a:ext cx="5688000" cy="502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13C0428-E906-46D2-9E8E-A3005DCD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B3F958-C699-427D-A734-9A66CC6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0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95" y="240838"/>
            <a:ext cx="7886700" cy="1002035"/>
          </a:xfrm>
        </p:spPr>
        <p:txBody>
          <a:bodyPr/>
          <a:lstStyle/>
          <a:p>
            <a:r>
              <a:rPr lang="zh-TW" altLang="en-US" dirty="0"/>
              <a:t>洗手要注意的地方！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803C5F-37AE-463E-A236-FB5E39BD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" y="1167022"/>
            <a:ext cx="6784599" cy="512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7C5677B-A823-444A-96E3-C56E3CBFF8EF}"/>
              </a:ext>
            </a:extLst>
          </p:cNvPr>
          <p:cNvSpPr txBox="1"/>
          <p:nvPr/>
        </p:nvSpPr>
        <p:spPr>
          <a:xfrm>
            <a:off x="719163" y="6432496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資料來源：疾病管制署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12538D8-1647-4B86-B63C-AF9B22FC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D9CE08-B33D-4358-A1E6-4059F19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4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081"/>
            <a:ext cx="7886700" cy="1002035"/>
          </a:xfrm>
        </p:spPr>
        <p:txBody>
          <a:bodyPr/>
          <a:lstStyle/>
          <a:p>
            <a:r>
              <a:rPr lang="zh-TW" altLang="en-US" dirty="0"/>
              <a:t>洗手五步驟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116"/>
            <a:ext cx="7886700" cy="233095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濕：打開水龍頭，淋濕雙手</a:t>
            </a:r>
          </a:p>
          <a:p>
            <a:r>
              <a:rPr lang="zh-TW" altLang="en-US" sz="2400" dirty="0"/>
              <a:t>搓：抹肥皂，手心、手背、指縫互相搓</a:t>
            </a:r>
            <a:r>
              <a:rPr lang="en-US" altLang="zh-TW" sz="2400" dirty="0"/>
              <a:t>20</a:t>
            </a:r>
            <a:r>
              <a:rPr lang="zh-TW" altLang="en-US" sz="2400" dirty="0"/>
              <a:t>秒</a:t>
            </a:r>
          </a:p>
          <a:p>
            <a:r>
              <a:rPr lang="zh-TW" altLang="en-US" sz="2400" dirty="0"/>
              <a:t>沖：用清水沖洗乾淨</a:t>
            </a:r>
          </a:p>
          <a:p>
            <a:r>
              <a:rPr lang="zh-TW" altLang="en-US" sz="2400" dirty="0"/>
              <a:t>捧：用雙水捧水，將水龍頭沖洗乾淨</a:t>
            </a:r>
          </a:p>
          <a:p>
            <a:r>
              <a:rPr lang="zh-TW" altLang="en-US" sz="2400" dirty="0"/>
              <a:t>擦：將手擦乾或烘乾</a:t>
            </a:r>
          </a:p>
        </p:txBody>
      </p:sp>
      <p:pic>
        <p:nvPicPr>
          <p:cNvPr id="4" name="圖片 6">
            <a:extLst>
              <a:ext uri="{FF2B5EF4-FFF2-40B4-BE49-F238E27FC236}">
                <a16:creationId xmlns:a16="http://schemas.microsoft.com/office/drawing/2014/main" id="{A9F55F07-10EB-446A-81C0-05940599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3687169"/>
            <a:ext cx="8366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9E05D4-932F-4110-ABBF-6FF87444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B3E338-250B-4DB9-A0D3-DDB500BA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2311F9A-6AAB-4978-B2F0-376D757C9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" y="182563"/>
            <a:ext cx="6503295" cy="6492874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E7D42B8-C47E-4EB4-A11B-E2DDCE21DC37}"/>
              </a:ext>
            </a:extLst>
          </p:cNvPr>
          <p:cNvSpPr txBox="1"/>
          <p:nvPr/>
        </p:nvSpPr>
        <p:spPr>
          <a:xfrm>
            <a:off x="7161154" y="6550223"/>
            <a:ext cx="198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資料來源：疾病管制署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BBEE9AE-66C0-4075-B989-8AC7569DFE0E}"/>
              </a:ext>
            </a:extLst>
          </p:cNvPr>
          <p:cNvGrpSpPr/>
          <p:nvPr/>
        </p:nvGrpSpPr>
        <p:grpSpPr>
          <a:xfrm rot="982082">
            <a:off x="7048708" y="4467405"/>
            <a:ext cx="934560" cy="935466"/>
            <a:chOff x="6486733" y="4429304"/>
            <a:chExt cx="934560" cy="935466"/>
          </a:xfrm>
        </p:grpSpPr>
        <p:sp>
          <p:nvSpPr>
            <p:cNvPr id="6" name="語音泡泡: 橢圓形 5">
              <a:extLst>
                <a:ext uri="{FF2B5EF4-FFF2-40B4-BE49-F238E27FC236}">
                  <a16:creationId xmlns:a16="http://schemas.microsoft.com/office/drawing/2014/main" id="{B6188EC7-5787-4971-ACFB-B1EE23097DB0}"/>
                </a:ext>
              </a:extLst>
            </p:cNvPr>
            <p:cNvSpPr/>
            <p:nvPr/>
          </p:nvSpPr>
          <p:spPr>
            <a:xfrm rot="4770005">
              <a:off x="6486280" y="4429757"/>
              <a:ext cx="935466" cy="934560"/>
            </a:xfrm>
            <a:prstGeom prst="wedgeEllipseCallou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D7256DC-5FDD-42E0-8D80-C146D632C8D8}"/>
                </a:ext>
              </a:extLst>
            </p:cNvPr>
            <p:cNvSpPr txBox="1"/>
            <p:nvPr/>
          </p:nvSpPr>
          <p:spPr>
            <a:xfrm rot="20617918">
              <a:off x="6628550" y="4612516"/>
              <a:ext cx="629500" cy="59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腕</a:t>
              </a:r>
              <a:endPara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8F4C196-5FBD-4AEE-956A-EE46A902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2347788-7AA3-48CD-BB02-33BD82B4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71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08" y="967666"/>
            <a:ext cx="8270383" cy="57382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教室保持通風，全校師生加強以肥皂勤洗手</a:t>
            </a:r>
          </a:p>
          <a:p>
            <a:pPr algn="just">
              <a:lnSpc>
                <a:spcPct val="100000"/>
              </a:lnSpc>
            </a:pPr>
            <a:r>
              <a:rPr lang="zh-TW" altLang="en-US" dirty="0"/>
              <a:t>積極宣導家長配合事項，每日上學前，主動關心子女</a:t>
            </a:r>
            <a:r>
              <a:rPr lang="en-US" altLang="zh-TW" dirty="0"/>
              <a:t>/</a:t>
            </a:r>
            <a:r>
              <a:rPr lang="zh-TW" altLang="en-US" dirty="0"/>
              <a:t>學生身體健康並測</a:t>
            </a:r>
            <a:r>
              <a:rPr lang="zh-TW" altLang="zh-TW" dirty="0"/>
              <a:t>量體溫</a:t>
            </a: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en-US" dirty="0"/>
              <a:t>有發燒、咳嗽或非過敏性流鼻水等呼吸道症狀，主動告知學校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/>
              <a:t>額溫</a:t>
            </a:r>
            <a:r>
              <a:rPr lang="en-US" altLang="zh-TW" dirty="0">
                <a:solidFill>
                  <a:srgbClr val="FF0000"/>
                </a:solidFill>
              </a:rPr>
              <a:t>≧</a:t>
            </a:r>
            <a:r>
              <a:rPr lang="en-US" altLang="zh-TW" dirty="0"/>
              <a:t>37.5℃</a:t>
            </a:r>
            <a:r>
              <a:rPr lang="zh-TW" altLang="en-US" dirty="0"/>
              <a:t>者，建議休息五分鐘後再做第二次檢測</a:t>
            </a:r>
          </a:p>
          <a:p>
            <a:pPr lvl="1" algn="just">
              <a:lnSpc>
                <a:spcPct val="100000"/>
              </a:lnSpc>
            </a:pPr>
            <a:r>
              <a:rPr lang="zh-TW" altLang="en-US" dirty="0"/>
              <a:t>若仍超過，</a:t>
            </a:r>
            <a:r>
              <a:rPr lang="zh-TW" altLang="en-US" dirty="0">
                <a:solidFill>
                  <a:srgbClr val="FF0000"/>
                </a:solidFill>
              </a:rPr>
              <a:t>須以耳溫再確認</a:t>
            </a:r>
            <a:r>
              <a:rPr lang="zh-TW" altLang="en-US" dirty="0"/>
              <a:t>，耳溫槍若再度測得</a:t>
            </a:r>
            <a:r>
              <a:rPr lang="en-US" altLang="zh-TW" dirty="0">
                <a:solidFill>
                  <a:srgbClr val="FF0000"/>
                </a:solidFill>
              </a:rPr>
              <a:t>≧</a:t>
            </a:r>
            <a:r>
              <a:rPr lang="en-US" altLang="zh-TW" dirty="0"/>
              <a:t>38℃</a:t>
            </a:r>
            <a:r>
              <a:rPr lang="zh-TW" altLang="en-US" dirty="0"/>
              <a:t>高溫，發燒者需立即就診</a:t>
            </a:r>
          </a:p>
          <a:p>
            <a:pPr marL="900000" lvl="2">
              <a:lnSpc>
                <a:spcPct val="100000"/>
              </a:lnSpc>
            </a:pPr>
            <a:r>
              <a:rPr lang="zh-TW" altLang="en-US" b="1" dirty="0">
                <a:solidFill>
                  <a:srgbClr val="C00000"/>
                </a:solidFill>
              </a:rPr>
              <a:t>就診時主動說明發燒情形與旅遊史，及是否接觸來自疫區的病人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學生入校後，學校及教師應主動關心學生健康狀況，如有上開症狀者，應立即戴上口罩、安置，專人陪同至離校</a:t>
            </a:r>
          </a:p>
          <a:p>
            <a:pPr>
              <a:lnSpc>
                <a:spcPct val="100000"/>
              </a:lnSpc>
            </a:pPr>
            <a:r>
              <a:rPr lang="en-US" altLang="zh-TW" dirty="0"/>
              <a:t> </a:t>
            </a:r>
            <a:r>
              <a:rPr lang="zh-TW" altLang="en-US" dirty="0"/>
              <a:t>儘量避免出入人潮擁擠、空氣不流通的公共場所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8A985F2F-1659-4E9C-B3FB-A11BF9AD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3" y="190147"/>
            <a:ext cx="7886700" cy="735705"/>
          </a:xfrm>
        </p:spPr>
        <p:txBody>
          <a:bodyPr/>
          <a:lstStyle/>
          <a:p>
            <a:r>
              <a:rPr lang="zh-TW" altLang="en-US" dirty="0"/>
              <a:t>校園防疫措施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2C10923B-5BE0-437E-8213-AC07336F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7A00D6-81CD-4D50-830D-96FB33A6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1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8A985F2F-1659-4E9C-B3FB-A11BF9AD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3526"/>
            <a:ext cx="7886700" cy="100203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感謝聆聽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248BDB90-1D13-46DE-A714-9CF17A2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2E4EA9A-1707-4D71-A787-C8BE0CBB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3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52" y="344578"/>
            <a:ext cx="7886700" cy="1002035"/>
          </a:xfrm>
        </p:spPr>
        <p:txBody>
          <a:bodyPr/>
          <a:lstStyle/>
          <a:p>
            <a:r>
              <a:rPr lang="zh-TW" altLang="en-US" dirty="0"/>
              <a:t>什麼是傳染病？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62" y="1403922"/>
            <a:ext cx="7886700" cy="930905"/>
          </a:xfrm>
        </p:spPr>
        <p:txBody>
          <a:bodyPr>
            <a:normAutofit/>
          </a:bodyPr>
          <a:lstStyle/>
          <a:p>
            <a:pPr marL="360000" indent="-360000" algn="just">
              <a:spcAft>
                <a:spcPts val="1000"/>
              </a:spcAft>
            </a:pPr>
            <a:r>
              <a:rPr lang="zh-TW" altLang="en-US" dirty="0"/>
              <a:t>傳染病是由於微生物進入人體以後，引起人體器官組織反應，發生各種症狀與徵象。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5C0CB4C-929E-484B-87E6-EC3763759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503818"/>
              </p:ext>
            </p:extLst>
          </p:nvPr>
        </p:nvGraphicFramePr>
        <p:xfrm>
          <a:off x="1228275" y="2514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DF63F44-038B-4B84-ACE0-3F560604CB7A}"/>
              </a:ext>
            </a:extLst>
          </p:cNvPr>
          <p:cNvSpPr txBox="1"/>
          <p:nvPr/>
        </p:nvSpPr>
        <p:spPr>
          <a:xfrm>
            <a:off x="6009190" y="2772427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各種微生物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 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2DB800-5858-4275-B822-59B2EBA6D0AF}"/>
              </a:ext>
            </a:extLst>
          </p:cNvPr>
          <p:cNvSpPr txBox="1"/>
          <p:nvPr/>
        </p:nvSpPr>
        <p:spPr>
          <a:xfrm>
            <a:off x="235267" y="3946187"/>
            <a:ext cx="2795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病原體的移動方式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飛沫傳染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接觸傳染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空氣傳染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 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C28F8B3-4F4D-4F4A-8504-14F63414BB43}"/>
              </a:ext>
            </a:extLst>
          </p:cNvPr>
          <p:cNvSpPr txBox="1"/>
          <p:nvPr/>
        </p:nvSpPr>
        <p:spPr>
          <a:xfrm>
            <a:off x="5905500" y="4636427"/>
            <a:ext cx="3228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傳染源為病原體可以存活、寄居和繁殖的環境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如：病人、禽畜、昆蟲等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某些較容易成為傳染病的宿主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如：幼兒、長者、慢性病人等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右大括弧 9">
            <a:extLst>
              <a:ext uri="{FF2B5EF4-FFF2-40B4-BE49-F238E27FC236}">
                <a16:creationId xmlns:a16="http://schemas.microsoft.com/office/drawing/2014/main" id="{F40E7305-F9FB-43CA-87EA-E4E53524B5A8}"/>
              </a:ext>
            </a:extLst>
          </p:cNvPr>
          <p:cNvSpPr/>
          <p:nvPr/>
        </p:nvSpPr>
        <p:spPr>
          <a:xfrm>
            <a:off x="2936240" y="3972756"/>
            <a:ext cx="188595" cy="1173760"/>
          </a:xfrm>
          <a:prstGeom prst="righ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1" name="左大括弧 10">
            <a:extLst>
              <a:ext uri="{FF2B5EF4-FFF2-40B4-BE49-F238E27FC236}">
                <a16:creationId xmlns:a16="http://schemas.microsoft.com/office/drawing/2014/main" id="{79EAE6C5-EAA9-4C71-9AE2-7C767D760F6B}"/>
              </a:ext>
            </a:extLst>
          </p:cNvPr>
          <p:cNvSpPr/>
          <p:nvPr/>
        </p:nvSpPr>
        <p:spPr>
          <a:xfrm>
            <a:off x="5699760" y="2772427"/>
            <a:ext cx="304800" cy="1173760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3AB01093-35E0-48CA-B968-0557637BA59F}"/>
              </a:ext>
            </a:extLst>
          </p:cNvPr>
          <p:cNvSpPr/>
          <p:nvPr/>
        </p:nvSpPr>
        <p:spPr>
          <a:xfrm>
            <a:off x="5624195" y="4655636"/>
            <a:ext cx="294640" cy="1615623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2F4645-6AAB-4F9E-9C81-FAB862F1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FB0123-389F-4562-AAC1-283AAA79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43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872"/>
            <a:ext cx="7886700" cy="1002035"/>
          </a:xfrm>
        </p:spPr>
        <p:txBody>
          <a:bodyPr>
            <a:normAutofit/>
          </a:bodyPr>
          <a:lstStyle/>
          <a:p>
            <a:r>
              <a:rPr lang="zh-TW" altLang="en-US" dirty="0"/>
              <a:t>病毒傳染途徑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04" y="1098179"/>
            <a:ext cx="7886700" cy="15296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/>
              <a:t>接觸傳染：</a:t>
            </a:r>
            <a:r>
              <a:rPr lang="zh-TW" altLang="en-US" sz="2400" dirty="0">
                <a:solidFill>
                  <a:srgbClr val="FF0000"/>
                </a:solidFill>
              </a:rPr>
              <a:t>例如手、玩具、沙池、環境等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飛沫傳染：</a:t>
            </a:r>
            <a:r>
              <a:rPr lang="zh-TW" altLang="en-US" sz="2400" dirty="0">
                <a:solidFill>
                  <a:srgbClr val="FF0000"/>
                </a:solidFill>
              </a:rPr>
              <a:t>例如咳嗽、打噴嚏、擤鼻涕等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糞口傳染：</a:t>
            </a:r>
            <a:r>
              <a:rPr lang="zh-TW" altLang="en-US" sz="2400" dirty="0">
                <a:solidFill>
                  <a:srgbClr val="FF0000"/>
                </a:solidFill>
              </a:rPr>
              <a:t>吃入污染的水</a:t>
            </a:r>
            <a:r>
              <a:rPr lang="en-US" altLang="zh-TW" sz="2400" dirty="0">
                <a:solidFill>
                  <a:srgbClr val="FF0000"/>
                </a:solidFill>
              </a:rPr>
              <a:t>/</a:t>
            </a:r>
            <a:r>
              <a:rPr lang="zh-TW" altLang="en-US" sz="2400" dirty="0">
                <a:solidFill>
                  <a:srgbClr val="FF0000"/>
                </a:solidFill>
              </a:rPr>
              <a:t>食物或手受污染等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4" name="Picture 12" descr="Image result for 飛沫接觸傳染">
            <a:extLst>
              <a:ext uri="{FF2B5EF4-FFF2-40B4-BE49-F238E27FC236}">
                <a16:creationId xmlns:a16="http://schemas.microsoft.com/office/drawing/2014/main" id="{AB04D827-B25A-4465-993D-648054AD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1" y="2627790"/>
            <a:ext cx="5742913" cy="410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92342CD-EAEA-4714-B18F-78D173B1F77E}"/>
              </a:ext>
            </a:extLst>
          </p:cNvPr>
          <p:cNvSpPr txBox="1"/>
          <p:nvPr/>
        </p:nvSpPr>
        <p:spPr>
          <a:xfrm>
            <a:off x="6900856" y="6513895"/>
            <a:ext cx="226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資料來源：疾病管制署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624FCE-C305-491C-BE00-08977524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20A5DF-EF73-4040-83D7-FC291268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7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常見傳染病之傳染途徑及預防方法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B6A833E-D051-49D3-9D89-00412BD7D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178487"/>
              </p:ext>
            </p:extLst>
          </p:nvPr>
        </p:nvGraphicFramePr>
        <p:xfrm>
          <a:off x="628650" y="1230001"/>
          <a:ext cx="7886700" cy="534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8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疾病</a:t>
                      </a:r>
                    </a:p>
                  </a:txBody>
                  <a:tcPr marL="91443" marR="91443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傳染途徑</a:t>
                      </a:r>
                    </a:p>
                  </a:txBody>
                  <a:tcPr marL="91443" marR="91443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預防方法</a:t>
                      </a:r>
                    </a:p>
                  </a:txBody>
                  <a:tcPr marL="91443" marR="91443" marT="45704" marB="4570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一般感冒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鼻病毒及冠狀病毒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飛沫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接觸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隔離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戴口罩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洗手</a:t>
                      </a: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流行性感冒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飛沫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接觸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隔離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戴口罩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洗手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打預防針</a:t>
                      </a:r>
                      <a:endParaRPr lang="zh-TW" altLang="en-US" sz="2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猩紅熱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飛沫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接觸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隔離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戴口罩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洗手</a:t>
                      </a: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黴漿菌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飛沫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接觸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隔離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戴口罩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洗手</a:t>
                      </a: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腸病毒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飛沫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接觸</a:t>
                      </a:r>
                      <a:endParaRPr lang="en-US" altLang="zh-TW" sz="2600" dirty="0">
                        <a:solidFill>
                          <a:srgbClr val="0000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糞口傳染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隔離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戴口罩</a:t>
                      </a:r>
                      <a:r>
                        <a:rPr lang="en-US" altLang="zh-TW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洗手</a:t>
                      </a:r>
                    </a:p>
                  </a:txBody>
                  <a:tcPr marL="91443" marR="91443" marT="45704" marB="4570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腸胃炎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輪狀或諾羅病毒等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糞口傳染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洗手</a:t>
                      </a:r>
                    </a:p>
                  </a:txBody>
                  <a:tcPr marL="91443" marR="91443" marT="45704" marB="4570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958C41B-94DC-4446-92C5-81B8D76E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B11DDF-11FA-49B9-9FEE-FCB09BD6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23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594"/>
            <a:ext cx="7886700" cy="1002035"/>
          </a:xfrm>
        </p:spPr>
        <p:txBody>
          <a:bodyPr>
            <a:normAutofit/>
          </a:bodyPr>
          <a:lstStyle/>
          <a:p>
            <a:r>
              <a:rPr lang="en-US" altLang="zh-TW" dirty="0"/>
              <a:t>2019</a:t>
            </a:r>
            <a:r>
              <a:rPr lang="zh-TW" altLang="en-US" dirty="0"/>
              <a:t>新型冠狀病毒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85" y="1393793"/>
            <a:ext cx="8311164" cy="5024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背景</a:t>
            </a:r>
            <a:endParaRPr lang="en-US" altLang="zh-TW" dirty="0"/>
          </a:p>
          <a:p>
            <a:pPr lvl="1" algn="just">
              <a:lnSpc>
                <a:spcPct val="100000"/>
              </a:lnSpc>
            </a:pPr>
            <a:r>
              <a:rPr lang="en-US" altLang="zh-TW" dirty="0"/>
              <a:t>2019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月起，</a:t>
            </a:r>
            <a:r>
              <a:rPr lang="zh-TW" altLang="zh-TW" dirty="0">
                <a:solidFill>
                  <a:srgbClr val="000000"/>
                </a:solidFill>
                <a:latin typeface="微軟正黑體" pitchFamily="34"/>
              </a:rPr>
              <a:t>中國湖北省武漢市發</a:t>
            </a:r>
            <a:r>
              <a:rPr lang="zh-TW" altLang="en-US" dirty="0">
                <a:solidFill>
                  <a:srgbClr val="000000"/>
                </a:solidFill>
                <a:latin typeface="微軟正黑體" pitchFamily="34"/>
              </a:rPr>
              <a:t>生不明原因</a:t>
            </a:r>
            <a:r>
              <a:rPr lang="zh-TW" altLang="zh-TW" dirty="0">
                <a:solidFill>
                  <a:srgbClr val="000000"/>
                </a:solidFill>
                <a:latin typeface="微軟正黑體" pitchFamily="34"/>
              </a:rPr>
              <a:t>肺炎群聚</a:t>
            </a:r>
            <a:r>
              <a:rPr lang="zh-TW" altLang="en-US" dirty="0">
                <a:solidFill>
                  <a:srgbClr val="000000"/>
                </a:solidFill>
                <a:latin typeface="微軟正黑體" pitchFamily="34"/>
              </a:rPr>
              <a:t>，之後採檢驗出病原體，證實</a:t>
            </a:r>
            <a:r>
              <a:rPr lang="zh-TW" altLang="zh-TW" dirty="0">
                <a:solidFill>
                  <a:srgbClr val="000000"/>
                </a:solidFill>
                <a:latin typeface="微軟正黑體" pitchFamily="34"/>
              </a:rPr>
              <a:t>為新型冠狀病毒</a:t>
            </a:r>
            <a:r>
              <a:rPr lang="zh-TW" altLang="en-US" dirty="0">
                <a:solidFill>
                  <a:srgbClr val="000000"/>
                </a:solidFill>
                <a:latin typeface="微軟正黑體" pitchFamily="34"/>
              </a:rPr>
              <a:t>感染</a:t>
            </a:r>
            <a:endParaRPr lang="en-US" altLang="zh-TW" dirty="0">
              <a:solidFill>
                <a:srgbClr val="000000"/>
              </a:solidFill>
              <a:latin typeface="微軟正黑體" pitchFamily="34"/>
            </a:endParaRPr>
          </a:p>
          <a:p>
            <a:pPr lvl="1" algn="just">
              <a:lnSpc>
                <a:spcPct val="100000"/>
              </a:lnSpc>
            </a:pPr>
            <a:r>
              <a:rPr lang="zh-TW" altLang="zh-TW" dirty="0">
                <a:solidFill>
                  <a:srgbClr val="000000"/>
                </a:solidFill>
                <a:latin typeface="微軟正黑體" pitchFamily="34"/>
              </a:rPr>
              <a:t>世界衛生組織</a:t>
            </a:r>
            <a:r>
              <a:rPr lang="zh-TW" altLang="en-US" dirty="0">
                <a:solidFill>
                  <a:srgbClr val="000000"/>
                </a:solidFill>
                <a:latin typeface="微軟正黑體" pitchFamily="34"/>
              </a:rPr>
              <a:t>將其</a:t>
            </a:r>
            <a:r>
              <a:rPr lang="zh-TW" altLang="zh-TW" dirty="0">
                <a:solidFill>
                  <a:srgbClr val="000000"/>
                </a:solidFill>
                <a:latin typeface="微軟正黑體" pitchFamily="34"/>
              </a:rPr>
              <a:t>命名為</a:t>
            </a:r>
            <a:r>
              <a:rPr lang="en-GB" altLang="zh-TW" dirty="0"/>
              <a:t>「</a:t>
            </a:r>
            <a:r>
              <a:rPr lang="en-US" altLang="zh-TW" dirty="0">
                <a:solidFill>
                  <a:srgbClr val="000000"/>
                </a:solidFill>
                <a:latin typeface="微軟正黑體" pitchFamily="34"/>
              </a:rPr>
              <a:t>2019</a:t>
            </a:r>
            <a:r>
              <a:rPr lang="zh-TW" altLang="zh-TW" dirty="0">
                <a:solidFill>
                  <a:srgbClr val="000000"/>
                </a:solidFill>
                <a:latin typeface="微軟正黑體" pitchFamily="34"/>
              </a:rPr>
              <a:t>新型冠狀病毒</a:t>
            </a:r>
            <a:r>
              <a:rPr lang="en-US" altLang="zh-TW" dirty="0">
                <a:solidFill>
                  <a:srgbClr val="000000"/>
                </a:solidFill>
                <a:latin typeface="微軟正黑體" pitchFamily="34"/>
              </a:rPr>
              <a:t>(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/>
              </a:rPr>
              <a:t>2019 novel coronavirus, </a:t>
            </a:r>
            <a:r>
              <a:rPr lang="en-US" altLang="zh-TW" dirty="0">
                <a:solidFill>
                  <a:srgbClr val="C00000"/>
                </a:solidFill>
                <a:latin typeface="微軟正黑體" pitchFamily="34"/>
              </a:rPr>
              <a:t>COVID-19</a:t>
            </a:r>
            <a:r>
              <a:rPr lang="en-US" altLang="zh-TW" dirty="0">
                <a:solidFill>
                  <a:srgbClr val="000000"/>
                </a:solidFill>
                <a:latin typeface="微軟正黑體" pitchFamily="34"/>
              </a:rPr>
              <a:t>)</a:t>
            </a:r>
            <a:r>
              <a:rPr lang="en-GB" altLang="zh-TW" dirty="0"/>
              <a:t>」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症狀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/>
              <a:t>發燒、 倦怠、咳嗽、 喘、流鼻水、少數腹瀉或無症狀。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/>
              <a:t>根據目前的病例分析兒童</a:t>
            </a:r>
            <a:r>
              <a:rPr lang="en-US" altLang="zh-TW" dirty="0"/>
              <a:t>/</a:t>
            </a:r>
            <a:r>
              <a:rPr lang="zh-TW" altLang="en-US" dirty="0"/>
              <a:t>青少年得病比率比較低</a:t>
            </a:r>
            <a:r>
              <a:rPr lang="en-US" altLang="zh-TW" dirty="0"/>
              <a:t>(1-5%)</a:t>
            </a:r>
            <a:r>
              <a:rPr lang="zh-TW" altLang="en-US" dirty="0"/>
              <a:t>且重症比率也比較低。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傳染途徑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r>
              <a:rPr lang="zh-TW" altLang="en-US" dirty="0"/>
              <a:t>主要為：飛沫傳染及接觸傳染。</a:t>
            </a:r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2FC710-DED0-49D1-AE9E-9FC09813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A54AA4-945B-46A9-9C8D-E953C2B2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5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2019</a:t>
            </a:r>
            <a:r>
              <a:rPr lang="zh-TW" altLang="en-US" dirty="0"/>
              <a:t>新型冠狀病毒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/>
              <a:t>預防方式</a:t>
            </a:r>
            <a:endParaRPr lang="en-US" altLang="zh-TW" sz="3600" dirty="0"/>
          </a:p>
          <a:p>
            <a:pPr lvl="1">
              <a:lnSpc>
                <a:spcPct val="150000"/>
              </a:lnSpc>
            </a:pPr>
            <a:r>
              <a:rPr lang="zh-TW" altLang="en-US" sz="3200" dirty="0"/>
              <a:t>隔離病人</a:t>
            </a:r>
            <a:endParaRPr lang="en-US" altLang="zh-TW" sz="3200" dirty="0"/>
          </a:p>
          <a:p>
            <a:pPr lvl="1">
              <a:lnSpc>
                <a:spcPct val="150000"/>
              </a:lnSpc>
            </a:pPr>
            <a:r>
              <a:rPr lang="zh-TW" altLang="en-US" sz="3200" dirty="0"/>
              <a:t>生病者戴口罩</a:t>
            </a:r>
            <a:endParaRPr lang="en-US" altLang="zh-TW" sz="3200" dirty="0"/>
          </a:p>
          <a:p>
            <a:pPr lvl="1">
              <a:lnSpc>
                <a:spcPct val="150000"/>
              </a:lnSpc>
            </a:pPr>
            <a:r>
              <a:rPr lang="zh-TW" altLang="en-US" sz="3200" dirty="0"/>
              <a:t>大家勤洗手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8484F4-239F-4E38-B0E4-45702E47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3A9A2A-556B-47B7-8458-1931CCE2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29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基本防疫措施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49" y="1642367"/>
            <a:ext cx="7886700" cy="3817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生病發燒者：在家休息不上學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有呼吸道症狀者：戴口罩並隔離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距離他人</a:t>
            </a:r>
            <a:r>
              <a:rPr lang="en-US" altLang="zh-TW" dirty="0"/>
              <a:t>1</a:t>
            </a:r>
            <a:r>
              <a:rPr lang="zh-TW" altLang="en-US" dirty="0"/>
              <a:t>至</a:t>
            </a:r>
            <a:r>
              <a:rPr lang="en-US" altLang="zh-TW" dirty="0"/>
              <a:t>2</a:t>
            </a:r>
            <a:r>
              <a:rPr lang="zh-TW" altLang="en-US" dirty="0"/>
              <a:t>公尺以上，或單獨房間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健康兒童</a:t>
            </a:r>
            <a:r>
              <a:rPr lang="en-US" altLang="zh-TW" dirty="0"/>
              <a:t>/</a:t>
            </a:r>
            <a:r>
              <a:rPr lang="zh-TW" altLang="en-US" dirty="0"/>
              <a:t>青少年：勤洗手、多運動及營養均衡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定期環境、玩具及用品清潔消毒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148440-C9CC-435F-AF9E-31ECE392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52CC09-0417-4F87-80F6-001D381E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01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FC60A-D2E3-4936-8235-7E304A41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1582"/>
            <a:ext cx="7886700" cy="1002035"/>
          </a:xfrm>
        </p:spPr>
        <p:txBody>
          <a:bodyPr>
            <a:normAutofit/>
          </a:bodyPr>
          <a:lstStyle/>
          <a:p>
            <a:r>
              <a:rPr lang="zh-TW" altLang="en-US" dirty="0"/>
              <a:t>臨時呼吸道不適的處理方式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9C25E-F40A-4B70-938D-69BB34B2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02" y="1737803"/>
            <a:ext cx="7886700" cy="37907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隔離生病兒童</a:t>
            </a:r>
            <a:r>
              <a:rPr lang="en-US" altLang="zh-TW" dirty="0"/>
              <a:t>/</a:t>
            </a:r>
            <a:r>
              <a:rPr lang="zh-TW" altLang="en-US" dirty="0"/>
              <a:t>青少年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距離他人</a:t>
            </a:r>
            <a:r>
              <a:rPr lang="en-US" altLang="zh-TW" dirty="0"/>
              <a:t>1</a:t>
            </a:r>
            <a:r>
              <a:rPr lang="zh-TW" altLang="en-US" dirty="0"/>
              <a:t>至</a:t>
            </a:r>
            <a:r>
              <a:rPr lang="en-US" altLang="zh-TW" dirty="0"/>
              <a:t>2</a:t>
            </a:r>
            <a:r>
              <a:rPr lang="zh-TW" altLang="en-US" dirty="0"/>
              <a:t>公尺以上，或單獨房間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給生病兒童</a:t>
            </a:r>
            <a:r>
              <a:rPr lang="en-US" altLang="zh-TW" dirty="0"/>
              <a:t>/</a:t>
            </a:r>
            <a:r>
              <a:rPr lang="zh-TW" altLang="en-US" dirty="0"/>
              <a:t>青少年戴口罩及洗手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老師及其他接觸者洗手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擦拭清潔生病兒童</a:t>
            </a:r>
            <a:r>
              <a:rPr lang="en-US" altLang="zh-TW" dirty="0"/>
              <a:t>/</a:t>
            </a:r>
            <a:r>
              <a:rPr lang="zh-TW" altLang="en-US" dirty="0"/>
              <a:t>青少年之桌面及碰觸過物品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37C396-1DE3-49D0-BD38-A3DBEAB1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FBA697-2EF0-4B05-AF58-DE52CC0B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1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954D161-43CE-4699-8553-F39AE97D7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66548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460BB14-63C3-4F0E-803B-6FF5C6014FD0}"/>
              </a:ext>
            </a:extLst>
          </p:cNvPr>
          <p:cNvSpPr txBox="1"/>
          <p:nvPr/>
        </p:nvSpPr>
        <p:spPr>
          <a:xfrm>
            <a:off x="6512560" y="646998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資料來源：疾病管制署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E06ACE6-3B1E-40DB-B0E4-CE775A3D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0A68F61-C125-432F-8701-8B834422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3935-1873-4897-9690-94CBDF614820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6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848</Words>
  <Application>Microsoft Office PowerPoint</Application>
  <PresentationFormat>如螢幕大小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嚴重特殊傳染性肺炎防疫期間 校園衛教宣導</vt:lpstr>
      <vt:lpstr>什麼是傳染病？</vt:lpstr>
      <vt:lpstr>病毒傳染途徑</vt:lpstr>
      <vt:lpstr>常見傳染病之傳染途徑及預防方法</vt:lpstr>
      <vt:lpstr>2019新型冠狀病毒</vt:lpstr>
      <vt:lpstr>2019新型冠狀病毒</vt:lpstr>
      <vt:lpstr>基本防疫措施</vt:lpstr>
      <vt:lpstr>臨時呼吸道不適的處理方式</vt:lpstr>
      <vt:lpstr>PowerPoint 簡報</vt:lpstr>
      <vt:lpstr>PowerPoint 簡報</vt:lpstr>
      <vt:lpstr>呼吸道禮節</vt:lpstr>
      <vt:lpstr>洗手五時機</vt:lpstr>
      <vt:lpstr>洗手要注意的地方！</vt:lpstr>
      <vt:lpstr>洗手五步驟</vt:lpstr>
      <vt:lpstr>PowerPoint 簡報</vt:lpstr>
      <vt:lpstr>校園防疫措施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TPA70</dc:creator>
  <cp:lastModifiedBy>user</cp:lastModifiedBy>
  <cp:revision>98</cp:revision>
  <dcterms:created xsi:type="dcterms:W3CDTF">2020-02-20T04:19:55Z</dcterms:created>
  <dcterms:modified xsi:type="dcterms:W3CDTF">2020-03-04T02:37:59Z</dcterms:modified>
</cp:coreProperties>
</file>