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0" r:id="rId4"/>
    <p:sldId id="259" r:id="rId5"/>
    <p:sldId id="260" r:id="rId6"/>
    <p:sldId id="266" r:id="rId7"/>
    <p:sldId id="264" r:id="rId8"/>
    <p:sldId id="268" r:id="rId9"/>
    <p:sldId id="269" r:id="rId10"/>
    <p:sldId id="267" r:id="rId11"/>
    <p:sldId id="276" r:id="rId12"/>
    <p:sldId id="274" r:id="rId13"/>
    <p:sldId id="275" r:id="rId14"/>
    <p:sldId id="262" r:id="rId15"/>
    <p:sldId id="261" r:id="rId16"/>
    <p:sldId id="265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營養師" initials="營養師" lastIdx="0" clrIdx="0">
    <p:extLst>
      <p:ext uri="{19B8F6BF-5375-455C-9EA6-DF929625EA0E}">
        <p15:presenceInfo xmlns:p15="http://schemas.microsoft.com/office/powerpoint/2012/main" userId="營養師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DA4BF7-4094-4583-B7AE-1E20312E8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FC546A4-E049-42EB-936B-9ECD29EF6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4565FB-09DA-4D09-8235-93BB7BA50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FE7B-E883-4472-9E92-6E1DC828C9C4}" type="datetimeFigureOut">
              <a:rPr lang="zh-TW" altLang="en-US" smtClean="0"/>
              <a:t>2020/10/13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C8DB7CB-FA41-4086-AD86-401F767EA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C6532E5-1D36-46C2-B2AA-4931121F9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7B84-1E8D-44CE-AA8E-A466E5DBE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241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2F1CC1-F67A-404F-8FA2-B012E0CCA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3BF8101-FA82-4857-8A4C-DD527D02C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1C796EB-1F0E-4AA1-B3E2-4DFD9DFF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FE7B-E883-4472-9E92-6E1DC828C9C4}" type="datetimeFigureOut">
              <a:rPr lang="zh-TW" altLang="en-US" smtClean="0"/>
              <a:t>2020/10/13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4F6C5EC-71E2-439F-A1F0-7D1939D3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EC92E71-E47B-4574-A63B-0147F2AB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7B84-1E8D-44CE-AA8E-A466E5DBE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711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7C84B02-2E8F-4E13-840C-CFB20CB97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CDAD511-91F8-4A14-8165-E83FC26AC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A28A077-A4FF-4DE7-8CB2-48AA30AE3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FE7B-E883-4472-9E92-6E1DC828C9C4}" type="datetimeFigureOut">
              <a:rPr lang="zh-TW" altLang="en-US" smtClean="0"/>
              <a:t>2020/10/13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A92527-4BEE-4913-836E-AB10A1CD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3957FBC-90EA-485A-B195-DF56CAE79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7B84-1E8D-44CE-AA8E-A466E5DBE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6330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79361C-A516-4338-8557-F75835F3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417B8FA-7418-485E-B8B0-0B40FF830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9079D3-D888-4E86-97C9-C25DBA94C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FE7B-E883-4472-9E92-6E1DC828C9C4}" type="datetimeFigureOut">
              <a:rPr lang="zh-TW" altLang="en-US" smtClean="0"/>
              <a:t>2020/10/13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F766D64-41A7-448B-A96B-344F0FED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DACDC5-CEBA-492F-8405-4FD040089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7B84-1E8D-44CE-AA8E-A466E5DBE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271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7F1A54-4D00-49F4-B391-5A20A574F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9014257-163F-42A9-85DD-3CA1C4F19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696A2DA-3D30-4775-A808-1B0CCC18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FE7B-E883-4472-9E92-6E1DC828C9C4}" type="datetimeFigureOut">
              <a:rPr lang="zh-TW" altLang="en-US" smtClean="0"/>
              <a:t>2020/10/13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30A539-0865-4137-A187-5B4B6134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D8A558-D4FB-4A75-9048-87B31AA0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7B84-1E8D-44CE-AA8E-A466E5DBE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580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F9F74D-06FE-452C-8351-CD6F71873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399B48-CF76-4283-AE03-4384BCDE1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9FEACF9-DFE8-49B3-804F-133882E95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97E0434-3A14-4073-A1A7-84FFCF99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FE7B-E883-4472-9E92-6E1DC828C9C4}" type="datetimeFigureOut">
              <a:rPr lang="zh-TW" altLang="en-US" smtClean="0"/>
              <a:t>2020/10/13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AA6EDA3-5904-4C18-8CF4-B6C78D7D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5CC3114-7B39-45A2-B1E2-FE11C981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7B84-1E8D-44CE-AA8E-A466E5DBE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976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7059D3-E3F7-406E-AAB9-B432A9FA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2DB9040-5378-4CDE-893E-219A5CC75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32479A5-3733-4CDE-93D2-BDA4891B1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F817A95-456C-4B82-BF65-F5E854345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7A15ECF-3DA5-4EE3-A31A-6B53F8FB25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EEB3987-C8F0-41E3-9CDE-84F5D4128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FE7B-E883-4472-9E92-6E1DC828C9C4}" type="datetimeFigureOut">
              <a:rPr lang="zh-TW" altLang="en-US" smtClean="0"/>
              <a:t>2020/10/13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E117F64-4006-4727-9584-A8B939084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A4E396D-502C-4F8B-BA5E-954FE3E1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7B84-1E8D-44CE-AA8E-A466E5DBE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902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90865C-C823-47AA-BF8B-6FA9DD29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CE1A24A-6E47-46C1-8582-7FD034C1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FE7B-E883-4472-9E92-6E1DC828C9C4}" type="datetimeFigureOut">
              <a:rPr lang="zh-TW" altLang="en-US" smtClean="0"/>
              <a:t>2020/10/13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447DECB-C8A8-490D-891E-05F723362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4191683-1605-41A6-99E5-5AF39BC23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7B84-1E8D-44CE-AA8E-A466E5DBE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773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7B392F3-3807-49AA-917A-04392F2F5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FE7B-E883-4472-9E92-6E1DC828C9C4}" type="datetimeFigureOut">
              <a:rPr lang="zh-TW" altLang="en-US" smtClean="0"/>
              <a:t>2020/10/13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5EF5DA7-BDE0-4074-A37F-F1F010B2E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6874F72-5483-41B5-86C0-64E5AA6AA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7B84-1E8D-44CE-AA8E-A466E5DBE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3354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BECDB5-B681-43EF-A65F-0E8F10C4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9362B0-7568-4444-8270-B93045214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674DDBE-5085-4F29-B906-B37BE2CCA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016EB47-BF52-4676-BEDF-B0D49AFDF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FE7B-E883-4472-9E92-6E1DC828C9C4}" type="datetimeFigureOut">
              <a:rPr lang="zh-TW" altLang="en-US" smtClean="0"/>
              <a:t>2020/10/13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A3C19BF-96F3-4DE0-8938-466559857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285AD01-5CFE-491C-8232-7B04D04A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7B84-1E8D-44CE-AA8E-A466E5DBE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185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8FA334-4A14-4417-B094-FDED6EECB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818B7CB-F226-47ED-9F88-FE2B75229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5F867FC-EDBB-4605-B4A3-31E935244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F3AAA53-897A-41E1-8620-C255D394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FE7B-E883-4472-9E92-6E1DC828C9C4}" type="datetimeFigureOut">
              <a:rPr lang="zh-TW" altLang="en-US" smtClean="0"/>
              <a:t>2020/10/13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7518AF2-DC89-4196-A38E-71DFEAF40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D458AB7-7BC6-4143-85C8-9FA554B0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7B84-1E8D-44CE-AA8E-A466E5DBE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951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CADB645-B83F-4C68-9354-DFAF2FC70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7106E70-7D3F-41D5-9D49-0FB184B35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857206A-0605-4FE0-8419-035606836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DFE7B-E883-4472-9E92-6E1DC828C9C4}" type="datetimeFigureOut">
              <a:rPr lang="zh-TW" altLang="en-US" smtClean="0"/>
              <a:t>2020/10/13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BE10D74-3002-45FF-AF84-2776424C9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64145BD-3590-4565-9EDE-AA6AB0070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97B84-1E8D-44CE-AA8E-A466E5DBE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58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4" Type="http://schemas.openxmlformats.org/officeDocument/2006/relationships/image" Target="../media/image25.png"/><Relationship Id="rId9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2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05FF29-D49F-403F-AFBB-C4E31C67B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5642" b="44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1C7676D-4CD3-4C93-BFB0-FC59543E2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821610"/>
            <a:ext cx="10896600" cy="238760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認識兒童與青少年代謝症候群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E84BEAA-E58F-4E40-BB90-CB93D4041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35637"/>
            <a:ext cx="9144000" cy="406400"/>
          </a:xfrm>
        </p:spPr>
        <p:txBody>
          <a:bodyPr>
            <a:norm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陳雅珮 營養師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199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02E38E8-8060-4208-BA5C-06C908027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21" b="89979" l="5920" r="89920">
                        <a14:foregroundMark x1="8533" y1="33831" x2="7573" y2="79318"/>
                        <a14:foregroundMark x1="9280" y1="8955" x2="9653" y2="22104"/>
                        <a14:foregroundMark x1="18827" y1="11869" x2="80160" y2="20682"/>
                        <a14:foregroundMark x1="80427" y1="10732" x2="68267" y2="17555"/>
                        <a14:foregroundMark x1="68267" y1="17555" x2="50667" y2="19048"/>
                        <a14:foregroundMark x1="5973" y1="21606" x2="12320" y2="9737"/>
                        <a14:foregroundMark x1="12320" y1="9737" x2="12320" y2="9737"/>
                        <a14:foregroundMark x1="15733" y1="8600" x2="14027" y2="11372"/>
                        <a14:foregroundMark x1="14293" y1="7321" x2="14293" y2="7321"/>
                        <a14:foregroundMark x1="15893" y1="7321" x2="15893" y2="7321"/>
                      </a14:backgroundRemoval>
                    </a14:imgEffect>
                  </a14:imgLayer>
                </a14:imgProps>
              </a:ext>
            </a:extLst>
          </a:blip>
          <a:srcRect r="11646" b="75376"/>
          <a:stretch/>
        </p:blipFill>
        <p:spPr>
          <a:xfrm>
            <a:off x="1455843" y="-165212"/>
            <a:ext cx="9280313" cy="1940849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A65ABBB1-926B-4A66-9A64-920696421347}"/>
              </a:ext>
            </a:extLst>
          </p:cNvPr>
          <p:cNvGrpSpPr/>
          <p:nvPr/>
        </p:nvGrpSpPr>
        <p:grpSpPr>
          <a:xfrm>
            <a:off x="1625969" y="1932481"/>
            <a:ext cx="8923300" cy="2544671"/>
            <a:chOff x="1625969" y="1932481"/>
            <a:chExt cx="8923300" cy="2544671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1EA805BC-2903-43D9-BBDD-0EE7A6D1A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404" l="10000" r="90000">
                          <a14:foregroundMark x1="48000" y1="75106" x2="49778" y2="93404"/>
                        </a14:backgroundRemoval>
                      </a14:imgEffect>
                    </a14:imgLayer>
                  </a14:imgProps>
                </a:ext>
              </a:extLst>
            </a:blip>
            <a:srcRect l="34289" t="70069" r="35447" b="2618"/>
            <a:stretch/>
          </p:blipFill>
          <p:spPr>
            <a:xfrm>
              <a:off x="1625969" y="2228393"/>
              <a:ext cx="478464" cy="451011"/>
            </a:xfrm>
            <a:prstGeom prst="rect">
              <a:avLst/>
            </a:prstGeom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03278053-7FC4-4A37-9C98-D9FF7037C0AD}"/>
                </a:ext>
              </a:extLst>
            </p:cNvPr>
            <p:cNvSpPr txBox="1"/>
            <p:nvPr/>
          </p:nvSpPr>
          <p:spPr>
            <a:xfrm>
              <a:off x="2126512" y="1932481"/>
              <a:ext cx="8422757" cy="2544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200000"/>
                </a:lnSpc>
              </a:pP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柔軟度活動、有氧適能活動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200000"/>
                </a:lnSpc>
              </a:pP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每週至少３次，每次３０～６０分鐘以上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7EBA8A19-54E4-4AB0-9CDD-95F0E7CE773A}"/>
              </a:ext>
            </a:extLst>
          </p:cNvPr>
          <p:cNvGrpSpPr/>
          <p:nvPr/>
        </p:nvGrpSpPr>
        <p:grpSpPr>
          <a:xfrm>
            <a:off x="1626752" y="4499324"/>
            <a:ext cx="8146405" cy="821122"/>
            <a:chOff x="1626752" y="4499324"/>
            <a:chExt cx="8146405" cy="821122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4FA504D-1B41-4FA8-83DD-0BB5DD506B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44" b="99219" l="3342" r="90488">
                          <a14:foregroundMark x1="25193" y1="30469" x2="31620" y2="93945"/>
                          <a14:foregroundMark x1="31620" y1="93945" x2="30334" y2="97070"/>
                          <a14:foregroundMark x1="3342" y1="98438" x2="3342" y2="98438"/>
                          <a14:foregroundMark x1="35476" y1="95898" x2="49614" y2="91992"/>
                          <a14:foregroundMark x1="49614" y1="91992" x2="54499" y2="87695"/>
                          <a14:foregroundMark x1="83548" y1="8203" x2="77121" y2="17383"/>
                          <a14:foregroundMark x1="29306" y1="78906" x2="19023" y2="99609"/>
                          <a14:foregroundMark x1="35476" y1="2344" x2="69666" y2="2344"/>
                          <a14:foregroundMark x1="89203" y1="35938" x2="89203" y2="35938"/>
                          <a14:foregroundMark x1="90488" y1="47656" x2="90488" y2="47656"/>
                        </a14:backgroundRemoval>
                      </a14:imgEffect>
                    </a14:imgLayer>
                  </a14:imgProps>
                </a:ext>
              </a:extLst>
            </a:blip>
            <a:srcRect r="5043"/>
            <a:stretch/>
          </p:blipFill>
          <p:spPr>
            <a:xfrm>
              <a:off x="1626752" y="4774018"/>
              <a:ext cx="394222" cy="546428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2C5D7323-C39F-4CB3-BA97-9D846323714D}"/>
                </a:ext>
              </a:extLst>
            </p:cNvPr>
            <p:cNvSpPr txBox="1"/>
            <p:nvPr/>
          </p:nvSpPr>
          <p:spPr>
            <a:xfrm>
              <a:off x="2126512" y="4499324"/>
              <a:ext cx="7646645" cy="821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lnSpc>
                  <a:spcPct val="200000"/>
                </a:lnSpc>
              </a:pP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減少坐臥生活型態及休閒螢幕時間</a:t>
              </a:r>
              <a:r>
                <a:rPr lang="en-US" altLang="zh-TW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&lt;2</a:t>
              </a: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小時</a:t>
              </a:r>
              <a:r>
                <a:rPr lang="en-US" altLang="zh-TW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每天</a:t>
              </a:r>
              <a:endPara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8BF4E38-32C8-4916-B547-B98236B3F745}"/>
              </a:ext>
            </a:extLst>
          </p:cNvPr>
          <p:cNvGrpSpPr/>
          <p:nvPr/>
        </p:nvGrpSpPr>
        <p:grpSpPr>
          <a:xfrm>
            <a:off x="1584220" y="5342618"/>
            <a:ext cx="6831193" cy="821122"/>
            <a:chOff x="1584220" y="5342618"/>
            <a:chExt cx="6831193" cy="821122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76F3B6CC-574B-434C-A581-F0E3412EF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50879" y1="38721" x2="50879" y2="38721"/>
                          <a14:foregroundMark x1="58887" y1="38601" x2="58887" y2="38601"/>
                          <a14:foregroundMark x1="46680" y1="50905" x2="46680" y2="50905"/>
                          <a14:backgroundMark x1="33594" y1="44994" x2="48535" y2="36550"/>
                        </a14:backgroundRemoval>
                      </a14:imgEffect>
                    </a14:imgLayer>
                  </a14:imgProps>
                </a:ext>
              </a:extLst>
            </a:blip>
            <a:srcRect l="23725" t="24341" r="22303" b="21240"/>
            <a:stretch/>
          </p:blipFill>
          <p:spPr>
            <a:xfrm>
              <a:off x="1584220" y="5677785"/>
              <a:ext cx="521026" cy="425303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FA22ABF0-1DC2-4360-AC77-D03FDCD26E31}"/>
                </a:ext>
              </a:extLst>
            </p:cNvPr>
            <p:cNvSpPr txBox="1"/>
            <p:nvPr/>
          </p:nvSpPr>
          <p:spPr>
            <a:xfrm>
              <a:off x="2126512" y="5342618"/>
              <a:ext cx="6288901" cy="821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lnSpc>
                  <a:spcPct val="200000"/>
                </a:lnSpc>
              </a:pP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每天要有８～１０小時的充足睡眠時間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267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9A40B4CB-F31F-4A6B-A3ED-F0F939576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6361" y="2269510"/>
            <a:ext cx="7859277" cy="4351338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7DB4D201-ED49-436E-9406-12465F00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認識營養標示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095F667-D234-4436-A0DA-32F254B71536}"/>
              </a:ext>
            </a:extLst>
          </p:cNvPr>
          <p:cNvGrpSpPr/>
          <p:nvPr/>
        </p:nvGrpSpPr>
        <p:grpSpPr>
          <a:xfrm>
            <a:off x="1624613" y="3684233"/>
            <a:ext cx="739802" cy="2250877"/>
            <a:chOff x="1624613" y="3684233"/>
            <a:chExt cx="739802" cy="2250877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560A3761-682A-4ECF-A59C-2CAD811BBB68}"/>
                </a:ext>
              </a:extLst>
            </p:cNvPr>
            <p:cNvGrpSpPr/>
            <p:nvPr/>
          </p:nvGrpSpPr>
          <p:grpSpPr>
            <a:xfrm>
              <a:off x="1624613" y="3684233"/>
              <a:ext cx="736846" cy="369332"/>
              <a:chOff x="1624613" y="3684233"/>
              <a:chExt cx="736846" cy="369332"/>
            </a:xfrm>
          </p:grpSpPr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B88138C1-83B4-4D11-A979-46A4250B05D2}"/>
                  </a:ext>
                </a:extLst>
              </p:cNvPr>
              <p:cNvSpPr txBox="1"/>
              <p:nvPr/>
            </p:nvSpPr>
            <p:spPr>
              <a:xfrm>
                <a:off x="1624613" y="368423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1</a:t>
                </a:r>
              </a:p>
            </p:txBody>
          </p:sp>
          <p:cxnSp>
            <p:nvCxnSpPr>
              <p:cNvPr id="13" name="直線單箭頭接點 12">
                <a:extLst>
                  <a:ext uri="{FF2B5EF4-FFF2-40B4-BE49-F238E27FC236}">
                    <a16:creationId xmlns:a16="http://schemas.microsoft.com/office/drawing/2014/main" id="{1E7E2928-3D2D-423B-8DCA-6C910B27BF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90787" y="3868899"/>
                <a:ext cx="470672" cy="0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13073428-9D86-41BF-A9C0-338F66D071BB}"/>
                </a:ext>
              </a:extLst>
            </p:cNvPr>
            <p:cNvGrpSpPr/>
            <p:nvPr/>
          </p:nvGrpSpPr>
          <p:grpSpPr>
            <a:xfrm>
              <a:off x="1624613" y="4024881"/>
              <a:ext cx="738325" cy="369332"/>
              <a:chOff x="1624613" y="4024881"/>
              <a:chExt cx="738325" cy="369332"/>
            </a:xfrm>
          </p:grpSpPr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F5DD45C5-C69A-4F2A-9215-7E7E4FAFEB5B}"/>
                  </a:ext>
                </a:extLst>
              </p:cNvPr>
              <p:cNvSpPr txBox="1"/>
              <p:nvPr/>
            </p:nvSpPr>
            <p:spPr>
              <a:xfrm>
                <a:off x="1624613" y="4024881"/>
                <a:ext cx="301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/>
                  <a:t>2</a:t>
                </a:r>
              </a:p>
            </p:txBody>
          </p:sp>
          <p:cxnSp>
            <p:nvCxnSpPr>
              <p:cNvPr id="14" name="直線單箭頭接點 13">
                <a:extLst>
                  <a:ext uri="{FF2B5EF4-FFF2-40B4-BE49-F238E27FC236}">
                    <a16:creationId xmlns:a16="http://schemas.microsoft.com/office/drawing/2014/main" id="{043FCD2F-ECD3-41EE-8C5E-77978B58D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92266" y="4216612"/>
                <a:ext cx="470672" cy="0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55B23144-C3CC-4978-AD0A-7158784FC217}"/>
                </a:ext>
              </a:extLst>
            </p:cNvPr>
            <p:cNvGrpSpPr/>
            <p:nvPr/>
          </p:nvGrpSpPr>
          <p:grpSpPr>
            <a:xfrm>
              <a:off x="1624613" y="4369294"/>
              <a:ext cx="739802" cy="369332"/>
              <a:chOff x="1624613" y="4369294"/>
              <a:chExt cx="739802" cy="369332"/>
            </a:xfrm>
          </p:grpSpPr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FF80AB9B-B54F-422E-BDB6-B465C0274A66}"/>
                  </a:ext>
                </a:extLst>
              </p:cNvPr>
              <p:cNvSpPr txBox="1"/>
              <p:nvPr/>
            </p:nvSpPr>
            <p:spPr>
              <a:xfrm>
                <a:off x="1624613" y="436929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3</a:t>
                </a:r>
              </a:p>
            </p:txBody>
          </p:sp>
          <p:cxnSp>
            <p:nvCxnSpPr>
              <p:cNvPr id="15" name="直線單箭頭接點 14">
                <a:extLst>
                  <a:ext uri="{FF2B5EF4-FFF2-40B4-BE49-F238E27FC236}">
                    <a16:creationId xmlns:a16="http://schemas.microsoft.com/office/drawing/2014/main" id="{3E1467AE-ECFA-476E-8A9A-8CE8E95F46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93743" y="4537689"/>
                <a:ext cx="470672" cy="0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CA14B2CF-0CB6-4477-ACE4-3AF5D71E1724}"/>
                </a:ext>
              </a:extLst>
            </p:cNvPr>
            <p:cNvGrpSpPr/>
            <p:nvPr/>
          </p:nvGrpSpPr>
          <p:grpSpPr>
            <a:xfrm>
              <a:off x="1624613" y="5248183"/>
              <a:ext cx="732404" cy="369332"/>
              <a:chOff x="1624613" y="5248183"/>
              <a:chExt cx="732404" cy="369332"/>
            </a:xfrm>
          </p:grpSpPr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7375E5B-3DCA-4DBA-A959-8A4E1C985703}"/>
                  </a:ext>
                </a:extLst>
              </p:cNvPr>
              <p:cNvSpPr txBox="1"/>
              <p:nvPr/>
            </p:nvSpPr>
            <p:spPr>
              <a:xfrm>
                <a:off x="1624613" y="524818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4</a:t>
                </a:r>
              </a:p>
            </p:txBody>
          </p:sp>
          <p:cxnSp>
            <p:nvCxnSpPr>
              <p:cNvPr id="16" name="直線單箭頭接點 15">
                <a:extLst>
                  <a:ext uri="{FF2B5EF4-FFF2-40B4-BE49-F238E27FC236}">
                    <a16:creationId xmlns:a16="http://schemas.microsoft.com/office/drawing/2014/main" id="{6B63CA7E-04F8-44CE-81F6-EB66DE0E2A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6345" y="5435807"/>
                <a:ext cx="470672" cy="0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954964FD-8F85-49CA-A2F9-09C8512C8AD6}"/>
                </a:ext>
              </a:extLst>
            </p:cNvPr>
            <p:cNvGrpSpPr/>
            <p:nvPr/>
          </p:nvGrpSpPr>
          <p:grpSpPr>
            <a:xfrm>
              <a:off x="1624613" y="5565778"/>
              <a:ext cx="716128" cy="369332"/>
              <a:chOff x="1624613" y="5565778"/>
              <a:chExt cx="716128" cy="369332"/>
            </a:xfrm>
          </p:grpSpPr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E775BCF-FB15-438B-A56C-B4EFE27B1CDC}"/>
                  </a:ext>
                </a:extLst>
              </p:cNvPr>
              <p:cNvSpPr txBox="1"/>
              <p:nvPr/>
            </p:nvSpPr>
            <p:spPr>
              <a:xfrm>
                <a:off x="1624613" y="55657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5</a:t>
                </a:r>
              </a:p>
            </p:txBody>
          </p:sp>
          <p:cxnSp>
            <p:nvCxnSpPr>
              <p:cNvPr id="17" name="直線單箭頭接點 16">
                <a:extLst>
                  <a:ext uri="{FF2B5EF4-FFF2-40B4-BE49-F238E27FC236}">
                    <a16:creationId xmlns:a16="http://schemas.microsoft.com/office/drawing/2014/main" id="{FA90E4AD-D00A-41B5-850D-EED1AB9D9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0069" y="5756886"/>
                <a:ext cx="470672" cy="0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6385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D4E365D-79FF-4D6F-AE10-DD6C672BE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847" y="52728"/>
            <a:ext cx="8656306" cy="680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2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71B7560-4D68-44C1-BADA-063C2425E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756" y="0"/>
            <a:ext cx="8863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5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4262E9A6-97BC-40F6-BE67-0A7D1A6EC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44" r="5982"/>
          <a:stretch/>
        </p:blipFill>
        <p:spPr>
          <a:xfrm>
            <a:off x="2618918" y="2842522"/>
            <a:ext cx="3071674" cy="392085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36B8194-EE95-4136-8F05-A5DB3D14B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7" t="6124" r="2919"/>
          <a:stretch/>
        </p:blipFill>
        <p:spPr>
          <a:xfrm>
            <a:off x="346231" y="591589"/>
            <a:ext cx="5299821" cy="223777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A468BE4-37A1-4486-9BEE-D1300AA14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50"/>
          <a:stretch/>
        </p:blipFill>
        <p:spPr>
          <a:xfrm>
            <a:off x="125028" y="2842522"/>
            <a:ext cx="2387354" cy="3920852"/>
          </a:xfrm>
          <a:prstGeom prst="rect">
            <a:avLst/>
          </a:prstGeom>
        </p:spPr>
      </p:pic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1FAA0545-887E-4321-B0CF-4C66F97B0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3780" y="479395"/>
            <a:ext cx="5787501" cy="294960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想想看？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Q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阿圓今天下午放學回到家嘴饞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吃了一條蛋糕捲，請問他攝取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多少大卡的熱量呢？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C00DA8F-7EC4-44BE-888D-A292E4C43C1C}"/>
              </a:ext>
            </a:extLst>
          </p:cNvPr>
          <p:cNvSpPr/>
          <p:nvPr/>
        </p:nvSpPr>
        <p:spPr>
          <a:xfrm>
            <a:off x="125026" y="3728621"/>
            <a:ext cx="2307455" cy="29296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5D9DD52-2F89-4313-9F48-B1B476BC797F}"/>
              </a:ext>
            </a:extLst>
          </p:cNvPr>
          <p:cNvSpPr/>
          <p:nvPr/>
        </p:nvSpPr>
        <p:spPr>
          <a:xfrm>
            <a:off x="1109709" y="3429000"/>
            <a:ext cx="319596" cy="2374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BB03C1B-8D85-43C6-A916-09498D5D4C7B}"/>
              </a:ext>
            </a:extLst>
          </p:cNvPr>
          <p:cNvSpPr/>
          <p:nvPr/>
        </p:nvSpPr>
        <p:spPr>
          <a:xfrm>
            <a:off x="6507333" y="3453408"/>
            <a:ext cx="4722920" cy="82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 ÷ 3 = 2 </a:t>
            </a:r>
            <a:r>
              <a:rPr lang="zh-TW" alt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份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1727453-EF4C-4706-8D28-638D70D70FBF}"/>
              </a:ext>
            </a:extLst>
          </p:cNvPr>
          <p:cNvSpPr/>
          <p:nvPr/>
        </p:nvSpPr>
        <p:spPr>
          <a:xfrm>
            <a:off x="6507333" y="4527735"/>
            <a:ext cx="4483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176.3 × 2 = 352.6 </a:t>
            </a:r>
            <a:r>
              <a:rPr lang="zh-TW" alt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大卡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9A320F8-6F79-462A-87DB-715E138CD36F}"/>
              </a:ext>
            </a:extLst>
          </p:cNvPr>
          <p:cNvSpPr txBox="1"/>
          <p:nvPr/>
        </p:nvSpPr>
        <p:spPr>
          <a:xfrm>
            <a:off x="3018777" y="5702071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如果阿圓又吃了半條蛋糕捲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6E4A6C4-E337-4647-B107-FE80E5CD88AB}"/>
              </a:ext>
            </a:extLst>
          </p:cNvPr>
          <p:cNvSpPr txBox="1"/>
          <p:nvPr/>
        </p:nvSpPr>
        <p:spPr>
          <a:xfrm>
            <a:off x="6915705" y="5640517"/>
            <a:ext cx="4750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352.6</a:t>
            </a:r>
            <a:r>
              <a:rPr lang="zh-TW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TW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176.3</a:t>
            </a:r>
            <a:r>
              <a:rPr lang="zh-TW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TW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528.9</a:t>
            </a:r>
            <a:r>
              <a:rPr lang="zh-TW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大卡</a:t>
            </a:r>
          </a:p>
        </p:txBody>
      </p:sp>
    </p:spTree>
    <p:extLst>
      <p:ext uri="{BB962C8B-B14F-4D97-AF65-F5344CB8AC3E}">
        <p14:creationId xmlns:p14="http://schemas.microsoft.com/office/powerpoint/2010/main" val="267150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0856E1-A117-47E6-8619-C9E3B9E0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51" y="1775133"/>
            <a:ext cx="2031325" cy="8788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健康飲食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2F3E09-6A02-44D6-8FA0-07A762BC4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804" y="781234"/>
            <a:ext cx="5232966" cy="538316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和糖說不、開水最優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溫馨共餐、全家安康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鮮食蔬果、均衡飲食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拒絕零食、遠離高熱量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多多運動、減少久坐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全家動員、戶外走走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適當休息、充足睡眠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CC2A70A-1142-49D7-89CE-1DA646FE3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8000" r="90000">
                        <a14:foregroundMark x1="39667" y1="95333" x2="48000" y2="90333"/>
                        <a14:foregroundMark x1="68333" y1="75000" x2="69333" y2="75000"/>
                        <a14:foregroundMark x1="34356" y1="17260" x2="36000" y2="20000"/>
                        <a14:foregroundMark x1="34000" y1="16667" x2="34007" y2="16678"/>
                        <a14:foregroundMark x1="38000" y1="16333" x2="38780" y2="18868"/>
                        <a14:foregroundMark x1="10000" y1="30000" x2="10000" y2="30000"/>
                        <a14:foregroundMark x1="8000" y1="27667" x2="8000" y2="27667"/>
                        <a14:foregroundMark x1="8333" y1="27000" x2="8333" y2="27000"/>
                        <a14:backgroundMark x1="69333" y1="31667" x2="73000" y2="31333"/>
                        <a14:backgroundMark x1="40000" y1="20000" x2="38667" y2="2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8287" y="3665572"/>
            <a:ext cx="3001673" cy="300167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FEC3604-0ACB-4559-87E4-B84B951BAACA}"/>
              </a:ext>
            </a:extLst>
          </p:cNvPr>
          <p:cNvSpPr/>
          <p:nvPr/>
        </p:nvSpPr>
        <p:spPr>
          <a:xfrm>
            <a:off x="1919152" y="4401978"/>
            <a:ext cx="2398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身體活動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4E5F458-03CC-482E-ADDC-9781BE1368D6}"/>
              </a:ext>
            </a:extLst>
          </p:cNvPr>
          <p:cNvSpPr/>
          <p:nvPr/>
        </p:nvSpPr>
        <p:spPr>
          <a:xfrm>
            <a:off x="1919151" y="5493935"/>
            <a:ext cx="2031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充足睡眠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左大括弧 10">
            <a:extLst>
              <a:ext uri="{FF2B5EF4-FFF2-40B4-BE49-F238E27FC236}">
                <a16:creationId xmlns:a16="http://schemas.microsoft.com/office/drawing/2014/main" id="{CBA7360F-4326-433C-9663-62ECD57B28A9}"/>
              </a:ext>
            </a:extLst>
          </p:cNvPr>
          <p:cNvSpPr/>
          <p:nvPr/>
        </p:nvSpPr>
        <p:spPr>
          <a:xfrm>
            <a:off x="4100099" y="1139115"/>
            <a:ext cx="435006" cy="249407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左大括弧 11">
            <a:extLst>
              <a:ext uri="{FF2B5EF4-FFF2-40B4-BE49-F238E27FC236}">
                <a16:creationId xmlns:a16="http://schemas.microsoft.com/office/drawing/2014/main" id="{56474BCC-BE01-48F5-9E9E-23286EF4F57C}"/>
              </a:ext>
            </a:extLst>
          </p:cNvPr>
          <p:cNvSpPr/>
          <p:nvPr/>
        </p:nvSpPr>
        <p:spPr>
          <a:xfrm>
            <a:off x="4123173" y="4322076"/>
            <a:ext cx="435006" cy="87136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1E60A5D8-C8E5-49C2-AA6B-95F9FEECA6AE}"/>
              </a:ext>
            </a:extLst>
          </p:cNvPr>
          <p:cNvCxnSpPr>
            <a:cxnSpLocks/>
          </p:cNvCxnSpPr>
          <p:nvPr/>
        </p:nvCxnSpPr>
        <p:spPr>
          <a:xfrm>
            <a:off x="4012713" y="5817100"/>
            <a:ext cx="5454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>
            <a:extLst>
              <a:ext uri="{FF2B5EF4-FFF2-40B4-BE49-F238E27FC236}">
                <a16:creationId xmlns:a16="http://schemas.microsoft.com/office/drawing/2014/main" id="{B3937970-1614-4D45-AC9A-3F438E0B5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66540" cy="21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E05AEE1-806A-4722-AF61-55B3D9CF4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214" y="406214"/>
            <a:ext cx="6045571" cy="604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73271FFB-39CC-406F-A2BC-3CF548308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32" b="84603" l="43417" r="87000">
                        <a14:foregroundMark x1="58000" y1="8413" x2="65750" y2="6190"/>
                        <a14:foregroundMark x1="65750" y1="6190" x2="69917" y2="6667"/>
                        <a14:foregroundMark x1="83667" y1="33492" x2="84833" y2="43492"/>
                        <a14:foregroundMark x1="84833" y1="43492" x2="84667" y2="57937"/>
                        <a14:foregroundMark x1="76417" y1="59048" x2="82167" y2="57460"/>
                        <a14:foregroundMark x1="82167" y1="57460" x2="87000" y2="58571"/>
                        <a14:foregroundMark x1="75333" y1="75397" x2="70250" y2="80794"/>
                        <a14:foregroundMark x1="70250" y1="80794" x2="59333" y2="81587"/>
                        <a14:foregroundMark x1="59333" y1="81587" x2="54583" y2="79048"/>
                        <a14:foregroundMark x1="45167" y1="33333" x2="45667" y2="54286"/>
                        <a14:foregroundMark x1="43417" y1="46032" x2="43417" y2="42381"/>
                        <a14:foregroundMark x1="53917" y1="81429" x2="54583" y2="82698"/>
                        <a14:foregroundMark x1="81250" y1="40952" x2="83667" y2="63810"/>
                        <a14:foregroundMark x1="80583" y1="47302" x2="79750" y2="54762"/>
                        <a14:foregroundMark x1="60000" y1="84444" x2="64417" y2="83492"/>
                        <a14:foregroundMark x1="64417" y1="83492" x2="70750" y2="84603"/>
                      </a14:backgroundRemoval>
                    </a14:imgEffect>
                  </a14:imgLayer>
                </a14:imgProps>
              </a:ext>
            </a:extLst>
          </a:blip>
          <a:srcRect l="40620" r="24485" b="15356"/>
          <a:stretch/>
        </p:blipFill>
        <p:spPr>
          <a:xfrm>
            <a:off x="8496928" y="2158152"/>
            <a:ext cx="3506354" cy="446522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B257308-A27C-4806-9372-824370B6E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4800" dirty="0"/>
              <a:t>BMI (Body Mass Index)</a:t>
            </a:r>
            <a:endParaRPr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77C928-F133-477F-ADF5-43B01E694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593" y="3636455"/>
            <a:ext cx="2395332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39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身高</a:t>
            </a:r>
            <a:r>
              <a:rPr lang="en-US" altLang="zh-TW" sz="3600" kern="100" baseline="30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 </a:t>
            </a:r>
            <a:r>
              <a:rPr lang="en-US" altLang="zh-TW" sz="36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m</a:t>
            </a:r>
            <a:r>
              <a:rPr lang="en-US" altLang="zh-TW" sz="3600" baseline="300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36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zh-TW" sz="36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zh-TW" altLang="zh-TW" sz="36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3600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4081265-9F08-45A4-814B-F46BE5CD819E}"/>
              </a:ext>
            </a:extLst>
          </p:cNvPr>
          <p:cNvGrpSpPr/>
          <p:nvPr/>
        </p:nvGrpSpPr>
        <p:grpSpPr>
          <a:xfrm>
            <a:off x="2717800" y="2738262"/>
            <a:ext cx="6388100" cy="1150729"/>
            <a:chOff x="1346200" y="3199596"/>
            <a:chExt cx="6388100" cy="1150729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8C477985-496E-4956-A523-C835915097C8}"/>
                </a:ext>
              </a:extLst>
            </p:cNvPr>
            <p:cNvGrpSpPr/>
            <p:nvPr/>
          </p:nvGrpSpPr>
          <p:grpSpPr>
            <a:xfrm>
              <a:off x="1346200" y="3199596"/>
              <a:ext cx="6292125" cy="1150729"/>
              <a:chOff x="1346200" y="3199596"/>
              <a:chExt cx="6292125" cy="1150729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5B9F1FFB-D8C4-43EC-AFD3-03547FF760D7}"/>
                  </a:ext>
                </a:extLst>
              </p:cNvPr>
              <p:cNvSpPr/>
              <p:nvPr/>
            </p:nvSpPr>
            <p:spPr>
              <a:xfrm>
                <a:off x="5273575" y="3199596"/>
                <a:ext cx="236475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4000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體重</a:t>
                </a:r>
                <a:r>
                  <a:rPr lang="zh-TW" altLang="en-US" sz="3600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3600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(kg)</a:t>
                </a:r>
              </a:p>
            </p:txBody>
          </p:sp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69C40970-B7A8-40BD-A55C-F8B7006D61B5}"/>
                  </a:ext>
                </a:extLst>
              </p:cNvPr>
              <p:cNvGrpSpPr/>
              <p:nvPr/>
            </p:nvGrpSpPr>
            <p:grpSpPr>
              <a:xfrm>
                <a:off x="1346200" y="3642439"/>
                <a:ext cx="3642793" cy="707886"/>
                <a:chOff x="1346200" y="3642439"/>
                <a:chExt cx="3642793" cy="707886"/>
              </a:xfrm>
            </p:grpSpPr>
            <p:sp>
              <p:nvSpPr>
                <p:cNvPr id="6" name="文字方塊 5">
                  <a:extLst>
                    <a:ext uri="{FF2B5EF4-FFF2-40B4-BE49-F238E27FC236}">
                      <a16:creationId xmlns:a16="http://schemas.microsoft.com/office/drawing/2014/main" id="{771FF8D1-7AD0-4624-8E65-DE39277696B3}"/>
                    </a:ext>
                  </a:extLst>
                </p:cNvPr>
                <p:cNvSpPr txBox="1"/>
                <p:nvPr/>
              </p:nvSpPr>
              <p:spPr>
                <a:xfrm>
                  <a:off x="1346200" y="3642439"/>
                  <a:ext cx="3262432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4000" kern="100" dirty="0">
                      <a:latin typeface="標楷體" panose="03000509000000000000" pitchFamily="65" charset="-120"/>
                      <a:ea typeface="標楷體" panose="03000509000000000000" pitchFamily="65" charset="-120"/>
                      <a:cs typeface="Times New Roman" panose="02020603050405020304" pitchFamily="18" charset="0"/>
                    </a:rPr>
                    <a:t>身體質量指數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文字方塊 6">
                      <a:extLst>
                        <a:ext uri="{FF2B5EF4-FFF2-40B4-BE49-F238E27FC236}">
                          <a16:creationId xmlns:a16="http://schemas.microsoft.com/office/drawing/2014/main" id="{48B87FA4-2A98-4A23-8DDE-3AE80665AE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40152" y="3721442"/>
                      <a:ext cx="448841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TW" sz="3600" b="1" i="0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</m:oMath>
                        </m:oMathPara>
                      </a14:m>
                      <a:endParaRPr lang="zh-TW" alt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mc:Choice>
              <mc:Fallback xmlns="">
                <p:sp>
                  <p:nvSpPr>
                    <p:cNvPr id="7" name="文字方塊 6">
                      <a:extLst>
                        <a:ext uri="{FF2B5EF4-FFF2-40B4-BE49-F238E27FC236}">
                          <a16:creationId xmlns:a16="http://schemas.microsoft.com/office/drawing/2014/main" id="{48B87FA4-2A98-4A23-8DDE-3AE80665AEE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40152" y="3721442"/>
                      <a:ext cx="448841" cy="55399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85D2C1D2-4DC5-4E30-8830-5134923C93B4}"/>
                </a:ext>
              </a:extLst>
            </p:cNvPr>
            <p:cNvCxnSpPr>
              <a:cxnSpLocks/>
            </p:cNvCxnSpPr>
            <p:nvPr/>
          </p:nvCxnSpPr>
          <p:spPr>
            <a:xfrm>
              <a:off x="5103293" y="3996382"/>
              <a:ext cx="263100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144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56BABCD-9EE1-46BE-9DCC-08844D99C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08" b="6397"/>
          <a:stretch/>
        </p:blipFill>
        <p:spPr>
          <a:xfrm>
            <a:off x="4831864" y="616996"/>
            <a:ext cx="7360136" cy="624100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F499862-4F3C-4CB6-8855-D927E7A82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兒童肥胖？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E0AAEBBC-9C24-4220-90B2-D31E94F0739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2079625"/>
          <a:ext cx="10515604" cy="39544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7900">
                  <a:extLst>
                    <a:ext uri="{9D8B030D-6E8A-4147-A177-3AD203B41FA5}">
                      <a16:colId xmlns:a16="http://schemas.microsoft.com/office/drawing/2014/main" val="3089363295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156812379"/>
                    </a:ext>
                  </a:extLst>
                </a:gridCol>
                <a:gridCol w="1355726">
                  <a:extLst>
                    <a:ext uri="{9D8B030D-6E8A-4147-A177-3AD203B41FA5}">
                      <a16:colId xmlns:a16="http://schemas.microsoft.com/office/drawing/2014/main" val="4015895127"/>
                    </a:ext>
                  </a:extLst>
                </a:gridCol>
                <a:gridCol w="1355726">
                  <a:extLst>
                    <a:ext uri="{9D8B030D-6E8A-4147-A177-3AD203B41FA5}">
                      <a16:colId xmlns:a16="http://schemas.microsoft.com/office/drawing/2014/main" val="2358085494"/>
                    </a:ext>
                  </a:extLst>
                </a:gridCol>
                <a:gridCol w="2101848">
                  <a:extLst>
                    <a:ext uri="{9D8B030D-6E8A-4147-A177-3AD203B41FA5}">
                      <a16:colId xmlns:a16="http://schemas.microsoft.com/office/drawing/2014/main" val="1887781089"/>
                    </a:ext>
                  </a:extLst>
                </a:gridCol>
                <a:gridCol w="1333502">
                  <a:extLst>
                    <a:ext uri="{9D8B030D-6E8A-4147-A177-3AD203B41FA5}">
                      <a16:colId xmlns:a16="http://schemas.microsoft.com/office/drawing/2014/main" val="454591786"/>
                    </a:ext>
                  </a:extLst>
                </a:gridCol>
                <a:gridCol w="1333502">
                  <a:extLst>
                    <a:ext uri="{9D8B030D-6E8A-4147-A177-3AD203B41FA5}">
                      <a16:colId xmlns:a16="http://schemas.microsoft.com/office/drawing/2014/main" val="4032432330"/>
                    </a:ext>
                  </a:extLst>
                </a:gridCol>
              </a:tblGrid>
              <a:tr h="549275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年齡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男生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女生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630907"/>
                  </a:ext>
                </a:extLst>
              </a:tr>
              <a:tr h="66198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正常範圍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過重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肥胖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正常範圍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過重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肥胖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7496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13.8~17.9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17.9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20.3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13.4~17.7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17.7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19.6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90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14.1~19.0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19.0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21.6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13.8~18.4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18.4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20.7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121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14.3~19.5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19.5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22.3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14.0~19.1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19.7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21.3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75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14.5~20.0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20.0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22.7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14.3~19.7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19.7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22.0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58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14.8~20.7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20.7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23.2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14.7~20.5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20.5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22.7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734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15.2~21.3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21.3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23.9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15.2~21.3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21.3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23.5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052653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6CD273F3-028D-4E9A-A734-D1B836BFC5E5}"/>
              </a:ext>
            </a:extLst>
          </p:cNvPr>
          <p:cNvSpPr/>
          <p:nvPr/>
        </p:nvSpPr>
        <p:spPr>
          <a:xfrm>
            <a:off x="578840" y="5033394"/>
            <a:ext cx="11291582" cy="6123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327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387741C-661F-44D6-8AF7-3BE2089E5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36"/>
          <a:stretch/>
        </p:blipFill>
        <p:spPr>
          <a:xfrm>
            <a:off x="7550314" y="2933735"/>
            <a:ext cx="4571383" cy="37719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37F5573-4BF0-4B91-837A-454A4C513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想想看？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52DC14-7F06-4978-807F-6EC23BA3D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1278"/>
            <a:ext cx="10515600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dirty="0"/>
              <a:t>(</a:t>
            </a:r>
            <a:r>
              <a:rPr lang="zh-TW" altLang="en-US" sz="3600" dirty="0"/>
              <a:t>       　</a:t>
            </a:r>
            <a:r>
              <a:rPr lang="en-US" altLang="zh-TW" sz="3600" dirty="0"/>
              <a:t>)</a:t>
            </a:r>
            <a:r>
              <a:rPr lang="zh-TW" altLang="en-US" sz="3600" dirty="0"/>
              <a:t> 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小時候胖不是胖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799FD04F-6BC5-404E-BB5F-9DF392189FD2}"/>
                  </a:ext>
                </a:extLst>
              </p:cNvPr>
              <p:cNvSpPr txBox="1"/>
              <p:nvPr/>
            </p:nvSpPr>
            <p:spPr>
              <a:xfrm>
                <a:off x="953379" y="1647086"/>
                <a:ext cx="1386598" cy="1769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15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TW" altLang="en-US" sz="11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799FD04F-6BC5-404E-BB5F-9DF392189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79" y="1647086"/>
                <a:ext cx="1386598" cy="17697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5A45BE9A-9EB9-499B-8A66-EB044E99C4D4}"/>
                  </a:ext>
                </a:extLst>
              </p:cNvPr>
              <p:cNvSpPr txBox="1"/>
              <p:nvPr/>
            </p:nvSpPr>
            <p:spPr>
              <a:xfrm>
                <a:off x="1003713" y="3429000"/>
                <a:ext cx="7047122" cy="2347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兒童肥胖未來有</a:t>
                </a:r>
                <a:r>
                  <a:rPr lang="zh-TW" altLang="en-US" sz="1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3600" i="1" dirty="0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</m:ctrlPr>
                      </m:fPr>
                      <m:num>
                        <m:r>
                          <a:rPr lang="en-US" altLang="zh-TW" sz="3600" i="1" dirty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1</m:t>
                        </m:r>
                      </m:num>
                      <m:den>
                        <m:r>
                          <a:rPr lang="zh-TW" altLang="en-US" sz="3600" i="1" dirty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 </m:t>
                        </m:r>
                        <m:r>
                          <a:rPr lang="en-US" altLang="zh-TW" sz="3600" i="1" dirty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sz="12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的機率會變成肥胖成人</a:t>
                </a: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肥胖青少年未來成為肥胖成人的機率高達</a:t>
                </a:r>
                <a:r>
                  <a:rPr lang="zh-TW" altLang="en-US" sz="16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3600" i="1" dirty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</m:ctrlPr>
                      </m:fPr>
                      <m:num>
                        <m:r>
                          <a:rPr lang="en-US" altLang="zh-TW" sz="3600" i="1" dirty="0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2</m:t>
                        </m:r>
                      </m:num>
                      <m:den>
                        <m:r>
                          <a:rPr lang="en-US" altLang="zh-TW" sz="3600" i="1" dirty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3</m:t>
                        </m:r>
                      </m:den>
                    </m:f>
                    <m:r>
                      <a:rPr lang="en-US" altLang="zh-TW" sz="3600" i="1" dirty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 </m:t>
                    </m:r>
                  </m:oMath>
                </a14:m>
                <a:endParaRPr lang="en-US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5A45BE9A-9EB9-499B-8A66-EB044E99C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713" y="3429000"/>
                <a:ext cx="7047122" cy="2347246"/>
              </a:xfrm>
              <a:prstGeom prst="rect">
                <a:avLst/>
              </a:prstGeom>
              <a:blipFill>
                <a:blip r:embed="rId4"/>
                <a:stretch>
                  <a:fillRect l="-18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34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BD0B65-C9AA-482C-8BE7-EED534F06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14164"/>
            <a:ext cx="10439400" cy="507186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50000"/>
              </a:lnSpc>
              <a:buAutoNum type="arabicPeriod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代謝症候群 ：腹部肥胖、血壓偏高、空腹血糖偏高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ct val="250000"/>
              </a:lnSpc>
              <a:buAutoNum type="arabicPeriod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呼吸系統問題：呼吸功能、肺活量、睡眠品質、注意力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ct val="250000"/>
              </a:lnSpc>
              <a:buAutoNum type="arabicPeriod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骨骼發育與生長：骨骼負荷、骨架異常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ct val="250000"/>
              </a:lnSpc>
              <a:buAutoNum type="arabicPeriod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心理社交方面：同儕壓力、負面情緒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0DEC24F-7D97-48AD-AF4D-D13518C41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健康問題？</a:t>
            </a:r>
            <a:endParaRPr lang="zh-TW" altLang="en-US" sz="48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F2C85E4-9C99-409E-BCFC-F11C6E97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34" b="91866" l="9783" r="89946">
                        <a14:foregroundMark x1="48505" y1="8373" x2="54076" y2="8612"/>
                        <a14:foregroundMark x1="35190" y1="60766" x2="64946" y2="50957"/>
                        <a14:foregroundMark x1="37772" y1="45694" x2="63587" y2="56220"/>
                        <a14:foregroundMark x1="63587" y1="56220" x2="64810" y2="59330"/>
                        <a14:foregroundMark x1="37092" y1="47368" x2="36821" y2="59809"/>
                        <a14:foregroundMark x1="36821" y1="59809" x2="36821" y2="59809"/>
                        <a14:foregroundMark x1="43478" y1="61005" x2="43614" y2="86603"/>
                        <a14:foregroundMark x1="43614" y1="86603" x2="43750" y2="86842"/>
                        <a14:foregroundMark x1="58288" y1="53349" x2="59375" y2="83732"/>
                        <a14:foregroundMark x1="49592" y1="58852" x2="51495" y2="74402"/>
                        <a14:foregroundMark x1="43071" y1="91866" x2="47418" y2="91148"/>
                        <a14:foregroundMark x1="55571" y1="86603" x2="58832" y2="90909"/>
                        <a14:foregroundMark x1="44837" y1="68900" x2="58696" y2="66029"/>
                        <a14:foregroundMark x1="50000" y1="43062" x2="50679" y2="41148"/>
                      </a14:backgroundRemoval>
                    </a14:imgEffect>
                  </a14:imgLayer>
                </a14:imgProps>
              </a:ext>
            </a:extLst>
          </a:blip>
          <a:srcRect l="32808" r="31412"/>
          <a:stretch/>
        </p:blipFill>
        <p:spPr>
          <a:xfrm>
            <a:off x="499383" y="1737438"/>
            <a:ext cx="788681" cy="125187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6B2FB12-8381-4013-9C75-BEB154791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818"/>
          <a:stretch/>
        </p:blipFill>
        <p:spPr>
          <a:xfrm>
            <a:off x="373094" y="3064635"/>
            <a:ext cx="930212" cy="97286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38847F3-D168-46B5-A71C-2563F7D0D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r="6511"/>
          <a:stretch/>
        </p:blipFill>
        <p:spPr>
          <a:xfrm>
            <a:off x="525005" y="4225833"/>
            <a:ext cx="778301" cy="101800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2519D63-86B5-4195-890F-D6A1A6D05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049" y="5554594"/>
            <a:ext cx="930212" cy="67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3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E662898-5726-47B5-B2C6-04F95A6D75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1" b="89979" l="6720" r="89920">
                        <a14:foregroundMark x1="6773" y1="13362" x2="11200" y2="12864"/>
                        <a14:foregroundMark x1="14133" y1="9950" x2="15520" y2="8671"/>
                        <a14:foregroundMark x1="18560" y1="11158" x2="24000" y2="15139"/>
                        <a14:foregroundMark x1="24000" y1="15139" x2="39467" y2="19261"/>
                        <a14:foregroundMark x1="39467" y1="19261" x2="45013" y2="18763"/>
                        <a14:foregroundMark x1="45013" y1="18763" x2="45547" y2="18763"/>
                        <a14:foregroundMark x1="8427" y1="21251" x2="9227" y2="9026"/>
                        <a14:foregroundMark x1="63360" y1="35537" x2="65440" y2="77399"/>
                      </a14:backgroundRemoval>
                    </a14:imgEffect>
                  </a14:imgLayer>
                </a14:imgProps>
              </a:ext>
            </a:extLst>
          </a:blip>
          <a:srcRect t="4643" r="13726" b="13467"/>
          <a:stretch/>
        </p:blipFill>
        <p:spPr>
          <a:xfrm>
            <a:off x="1540086" y="183995"/>
            <a:ext cx="9111827" cy="64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9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F9E8D1-CEAE-4673-9910-90A7316DE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減重？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706114-EDDC-4A47-B961-627C9E7BF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474" y="1825625"/>
            <a:ext cx="9631326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50000"/>
              </a:lnSpc>
              <a:buFont typeface="+mj-lt"/>
              <a:buAutoNum type="arabicPeriod"/>
            </a:pP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不宜節食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250000"/>
              </a:lnSpc>
              <a:buFont typeface="+mj-lt"/>
              <a:buAutoNum type="arabicPeriod"/>
            </a:pP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均衡飲食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250000"/>
              </a:lnSpc>
              <a:buFont typeface="+mj-lt"/>
              <a:buAutoNum type="arabicPeriod"/>
            </a:pP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適量運動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FB933CDD-6BC2-4521-BE7D-ACEBCDFBACBB}"/>
              </a:ext>
            </a:extLst>
          </p:cNvPr>
          <p:cNvCxnSpPr/>
          <p:nvPr/>
        </p:nvCxnSpPr>
        <p:spPr>
          <a:xfrm>
            <a:off x="4627756" y="1014761"/>
            <a:ext cx="28435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B479DBC1-0C34-4E85-A7DC-62F384192C58}"/>
              </a:ext>
            </a:extLst>
          </p:cNvPr>
          <p:cNvSpPr/>
          <p:nvPr/>
        </p:nvSpPr>
        <p:spPr>
          <a:xfrm>
            <a:off x="6371288" y="1927861"/>
            <a:ext cx="3869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控制體重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F011BFF-D9EF-40D4-9DD6-274F709AB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27" y="3702437"/>
            <a:ext cx="3460595" cy="29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4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E6A3643-FD10-4B96-9282-3D55C2E4C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47" b="89979" l="5760" r="89920">
                        <a14:foregroundMark x1="15893" y1="7818" x2="7840" y2="16773"/>
                        <a14:foregroundMark x1="6613" y1="21464" x2="11627" y2="21464"/>
                        <a14:foregroundMark x1="19147" y1="12367" x2="28693" y2="12225"/>
                        <a14:foregroundMark x1="28693" y1="12225" x2="70880" y2="19687"/>
                        <a14:foregroundMark x1="71147" y1="11514" x2="59947" y2="17271"/>
                        <a14:foregroundMark x1="59947" y1="17271" x2="21280" y2="18408"/>
                        <a14:foregroundMark x1="21280" y1="18408" x2="18933" y2="20469"/>
                        <a14:foregroundMark x1="6347" y1="39375" x2="6347" y2="44421"/>
                        <a14:foregroundMark x1="5760" y1="14144" x2="5760" y2="14144"/>
                        <a14:foregroundMark x1="5973" y1="21109" x2="5973" y2="21109"/>
                        <a14:foregroundMark x1="6613" y1="19190" x2="6613" y2="19190"/>
                        <a14:foregroundMark x1="6720" y1="19048" x2="9547" y2="16915"/>
                        <a14:foregroundMark x1="6507" y1="17413" x2="6507" y2="17413"/>
                        <a14:foregroundMark x1="5760" y1="22104" x2="9280" y2="18550"/>
                        <a14:foregroundMark x1="6133" y1="12509" x2="9387" y2="8458"/>
                      </a14:backgroundRemoval>
                    </a14:imgEffect>
                  </a14:imgLayer>
                </a14:imgProps>
              </a:ext>
            </a:extLst>
          </a:blip>
          <a:srcRect l="5058" t="3486" r="7077" b="73751"/>
          <a:stretch/>
        </p:blipFill>
        <p:spPr>
          <a:xfrm>
            <a:off x="2119206" y="260146"/>
            <a:ext cx="9378389" cy="1823225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8F9880F-DF34-4270-A1AE-E912C3F01405}"/>
              </a:ext>
            </a:extLst>
          </p:cNvPr>
          <p:cNvGrpSpPr/>
          <p:nvPr/>
        </p:nvGrpSpPr>
        <p:grpSpPr>
          <a:xfrm>
            <a:off x="1483984" y="2136536"/>
            <a:ext cx="9658481" cy="4268220"/>
            <a:chOff x="1483984" y="2083371"/>
            <a:chExt cx="9658481" cy="426822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4EA04B24-E876-4B40-A84B-E4CAB996E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1500" y="2452794"/>
              <a:ext cx="302726" cy="302726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0338CA80-346D-4D33-BF7D-5614851B70BA}"/>
                </a:ext>
              </a:extLst>
            </p:cNvPr>
            <p:cNvSpPr txBox="1"/>
            <p:nvPr/>
          </p:nvSpPr>
          <p:spPr>
            <a:xfrm>
              <a:off x="1980983" y="2083371"/>
              <a:ext cx="9161482" cy="4268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均衡飲食：全榖雜糧、豆魚蛋肉、蔬菜、水果、堅果種子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200000"/>
                </a:lnSpc>
              </a:pP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乳品類：補充鈣質與維生素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200000"/>
                </a:lnSpc>
              </a:pP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三餐規律，飲食份量適中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200000"/>
                </a:lnSpc>
              </a:pP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專心吃飯、細嚼慢嚥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200000"/>
                </a:lnSpc>
              </a:pP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和糖說不、開水最優</a:t>
              </a: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DAF0C8A9-EB1D-48C4-A369-E8F7384CA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72" b="31575" l="56614" r="86971"/>
                      </a14:imgEffect>
                    </a14:imgLayer>
                  </a14:imgProps>
                </a:ext>
              </a:extLst>
            </a:blip>
            <a:srcRect l="52819" t="7384" r="9234" b="65737"/>
            <a:stretch/>
          </p:blipFill>
          <p:spPr>
            <a:xfrm>
              <a:off x="1522609" y="4102481"/>
              <a:ext cx="460508" cy="43390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E790743-857A-48D5-881C-754973F1C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1992" t="25064" r="14369" b="22005"/>
            <a:stretch/>
          </p:blipFill>
          <p:spPr>
            <a:xfrm>
              <a:off x="1534209" y="3340112"/>
              <a:ext cx="392643" cy="284107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30CBA9D-85F4-4E82-99FC-21A048E6F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1389">
                          <a14:foregroundMark x1="45556" y1="26389" x2="54722" y2="69444"/>
                          <a14:foregroundMark x1="58333" y1="37500" x2="55556" y2="58611"/>
                          <a14:foregroundMark x1="34722" y1="42500" x2="49167" y2="41667"/>
                          <a14:foregroundMark x1="49167" y1="41667" x2="50833" y2="40833"/>
                          <a14:foregroundMark x1="40000" y1="32222" x2="40000" y2="32222"/>
                          <a14:foregroundMark x1="43611" y1="48333" x2="43611" y2="48333"/>
                          <a14:foregroundMark x1="34167" y1="46111" x2="34167" y2="46111"/>
                          <a14:foregroundMark x1="90000" y1="48611" x2="90000" y2="48611"/>
                          <a14:foregroundMark x1="91389" y1="48611" x2="91389" y2="486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83984" y="5840853"/>
              <a:ext cx="471888" cy="471888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195D65C2-D5F3-427F-B961-813FEECF0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125" b="98242" l="9961" r="89844">
                          <a14:foregroundMark x1="71094" y1="3320" x2="71094" y2="3320"/>
                          <a14:foregroundMark x1="66211" y1="92773" x2="66211" y2="92773"/>
                          <a14:foregroundMark x1="70508" y1="98242" x2="70508" y2="98242"/>
                          <a14:foregroundMark x1="25586" y1="28516" x2="25586" y2="28516"/>
                          <a14:foregroundMark x1="30078" y1="88086" x2="30078" y2="88086"/>
                          <a14:foregroundMark x1="30078" y1="73242" x2="30664" y2="93945"/>
                          <a14:foregroundMark x1="29492" y1="70313" x2="28906" y2="93945"/>
                          <a14:foregroundMark x1="29492" y1="64648" x2="27344" y2="48242"/>
                          <a14:foregroundMark x1="16602" y1="33594" x2="27148" y2="33398"/>
                          <a14:foregroundMark x1="27148" y1="33398" x2="39386" y2="33398"/>
                          <a14:backgroundMark x1="42773" y1="32031" x2="42578" y2="363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5475" y="5046550"/>
              <a:ext cx="348751" cy="348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306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EE12AC4-732A-4D11-B987-DB7BE2AFC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0" b="89979" l="5867" r="89973">
                        <a14:foregroundMark x1="5867" y1="11727" x2="11413" y2="9950"/>
                        <a14:foregroundMark x1="11413" y1="9950" x2="15733" y2="9950"/>
                        <a14:foregroundMark x1="18667" y1="12509" x2="39520" y2="18692"/>
                        <a14:foregroundMark x1="39520" y1="18692" x2="53067" y2="19332"/>
                        <a14:foregroundMark x1="53067" y1="19332" x2="62613" y2="15778"/>
                        <a14:foregroundMark x1="10987" y1="20469" x2="9173" y2="20185"/>
                        <a14:foregroundMark x1="5867" y1="21109" x2="9920" y2="18408"/>
                      </a14:backgroundRemoval>
                    </a14:imgEffect>
                  </a14:imgLayer>
                </a14:imgProps>
              </a:ext>
            </a:extLst>
          </a:blip>
          <a:srcRect t="3414" r="10304" b="76088"/>
          <a:stretch/>
        </p:blipFill>
        <p:spPr>
          <a:xfrm>
            <a:off x="1423932" y="66907"/>
            <a:ext cx="9344136" cy="1602405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E91E3E92-6FE7-4F8F-A02F-6E88CB0C8CCE}"/>
              </a:ext>
            </a:extLst>
          </p:cNvPr>
          <p:cNvGrpSpPr/>
          <p:nvPr/>
        </p:nvGrpSpPr>
        <p:grpSpPr>
          <a:xfrm>
            <a:off x="1851552" y="1932083"/>
            <a:ext cx="4364483" cy="3829638"/>
            <a:chOff x="1345523" y="1745649"/>
            <a:chExt cx="4364483" cy="3829638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D7AB6303-9FF0-4351-8020-8B2F8AC7776B}"/>
                </a:ext>
              </a:extLst>
            </p:cNvPr>
            <p:cNvSpPr txBox="1"/>
            <p:nvPr/>
          </p:nvSpPr>
          <p:spPr>
            <a:xfrm>
              <a:off x="1934613" y="1745649"/>
              <a:ext cx="3775393" cy="3829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含糖飲料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6000"/>
                </a:lnSpc>
              </a:pP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6000"/>
                </a:lnSpc>
              </a:pP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高熱量食物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6000"/>
                </a:lnSpc>
              </a:pP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6000"/>
                </a:lnSpc>
              </a:pP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大份量食物的用餐方式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DC95F499-8013-4CA2-9383-1DE14F2A9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1016" l="9961" r="89844">
                          <a14:foregroundMark x1="32422" y1="11133" x2="32422" y2="11133"/>
                          <a14:foregroundMark x1="33008" y1="12695" x2="33008" y2="12695"/>
                          <a14:foregroundMark x1="33984" y1="17188" x2="36914" y2="33594"/>
                          <a14:foregroundMark x1="30273" y1="11914" x2="39844" y2="44141"/>
                          <a14:foregroundMark x1="38672" y1="88867" x2="38672" y2="88867"/>
                          <a14:foregroundMark x1="47266" y1="91016" x2="47266" y2="91016"/>
                        </a14:backgroundRemoval>
                      </a14:imgEffect>
                    </a14:imgLayer>
                  </a14:imgProps>
                </a:ext>
              </a:extLst>
            </a:blip>
            <a:srcRect l="17660" t="8686" r="20203" b="5632"/>
            <a:stretch/>
          </p:blipFill>
          <p:spPr>
            <a:xfrm>
              <a:off x="1494853" y="1917079"/>
              <a:ext cx="406329" cy="560306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D6CAC1BA-301D-4F3E-A475-D17E2BC54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9250" y1="30417" x2="66500" y2="46167"/>
                          <a14:foregroundMark x1="69833" y1="33917" x2="54583" y2="38000"/>
                          <a14:foregroundMark x1="54583" y1="38000" x2="44833" y2="37500"/>
                          <a14:foregroundMark x1="35833" y1="38000" x2="70417" y2="38167"/>
                          <a14:foregroundMark x1="47333" y1="29917" x2="61250" y2="31000"/>
                          <a14:foregroundMark x1="34583" y1="32833" x2="34583" y2="32833"/>
                          <a14:foregroundMark x1="35250" y1="33667" x2="35250" y2="33667"/>
                          <a14:foregroundMark x1="43917" y1="41667" x2="43917" y2="41667"/>
                          <a14:foregroundMark x1="43417" y1="39833" x2="34750" y2="32417"/>
                          <a14:foregroundMark x1="30250" y1="89750" x2="36583" y2="89750"/>
                          <a14:foregroundMark x1="66250" y1="38750" x2="76167" y2="34417"/>
                        </a14:backgroundRemoval>
                      </a14:imgEffect>
                    </a14:imgLayer>
                  </a14:imgProps>
                </a:ext>
              </a:extLst>
            </a:blip>
            <a:srcRect l="14599" t="14883" r="11913" b="6666"/>
            <a:stretch/>
          </p:blipFill>
          <p:spPr>
            <a:xfrm rot="3250322">
              <a:off x="1361315" y="3474088"/>
              <a:ext cx="467832" cy="499416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DF437BD-E01C-41DF-8F21-858F556D6B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701" t="9190" r="9073" b="14072"/>
            <a:stretch/>
          </p:blipFill>
          <p:spPr>
            <a:xfrm>
              <a:off x="1373444" y="5019815"/>
              <a:ext cx="561169" cy="536771"/>
            </a:xfrm>
            <a:prstGeom prst="rect">
              <a:avLst/>
            </a:prstGeom>
          </p:spPr>
        </p:pic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BAABCE18-4F1D-4529-8EF5-D00C1FF33829}"/>
              </a:ext>
            </a:extLst>
          </p:cNvPr>
          <p:cNvSpPr txBox="1"/>
          <p:nvPr/>
        </p:nvSpPr>
        <p:spPr>
          <a:xfrm>
            <a:off x="3056272" y="2834041"/>
            <a:ext cx="3865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汽水、運動飲料、果汁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8762CB3-3787-41E3-AF33-75ECC8CF3DAF}"/>
              </a:ext>
            </a:extLst>
          </p:cNvPr>
          <p:cNvSpPr txBox="1"/>
          <p:nvPr/>
        </p:nvSpPr>
        <p:spPr>
          <a:xfrm>
            <a:off x="3169824" y="4372989"/>
            <a:ext cx="844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洋芋片、甜食、油炸食品、高脂肪肉類、油類調味料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863F571-1B2D-47AB-A6A1-D59587F28FDB}"/>
              </a:ext>
            </a:extLst>
          </p:cNvPr>
          <p:cNvSpPr txBox="1"/>
          <p:nvPr/>
        </p:nvSpPr>
        <p:spPr>
          <a:xfrm>
            <a:off x="3169824" y="5659255"/>
            <a:ext cx="3775393" cy="821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速食套餐、吃到飽餐廳</a:t>
            </a:r>
          </a:p>
        </p:txBody>
      </p:sp>
    </p:spTree>
    <p:extLst>
      <p:ext uri="{BB962C8B-B14F-4D97-AF65-F5344CB8AC3E}">
        <p14:creationId xmlns:p14="http://schemas.microsoft.com/office/powerpoint/2010/main" val="134851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417</Words>
  <Application>Microsoft Office PowerPoint</Application>
  <PresentationFormat>寬螢幕</PresentationFormat>
  <Paragraphs>116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5" baseType="lpstr">
      <vt:lpstr>微軟正黑體</vt:lpstr>
      <vt:lpstr>新細明體</vt:lpstr>
      <vt:lpstr>標楷體</vt:lpstr>
      <vt:lpstr>Arial</vt:lpstr>
      <vt:lpstr>Calibri</vt:lpstr>
      <vt:lpstr>Calibri Light</vt:lpstr>
      <vt:lpstr>Cambria Math</vt:lpstr>
      <vt:lpstr>Times New Roman</vt:lpstr>
      <vt:lpstr>Office 佈景主題</vt:lpstr>
      <vt:lpstr>認識兒童與青少年代謝症候群</vt:lpstr>
      <vt:lpstr>BMI (Body Mass Index)</vt:lpstr>
      <vt:lpstr>兒童肥胖？</vt:lpstr>
      <vt:lpstr>想想看？</vt:lpstr>
      <vt:lpstr>健康問題？</vt:lpstr>
      <vt:lpstr>PowerPoint 簡報</vt:lpstr>
      <vt:lpstr>減重？</vt:lpstr>
      <vt:lpstr>PowerPoint 簡報</vt:lpstr>
      <vt:lpstr>PowerPoint 簡報</vt:lpstr>
      <vt:lpstr>PowerPoint 簡報</vt:lpstr>
      <vt:lpstr>認識營養標示</vt:lpstr>
      <vt:lpstr>PowerPoint 簡報</vt:lpstr>
      <vt:lpstr>PowerPoint 簡報</vt:lpstr>
      <vt:lpstr>PowerPoint 簡報</vt:lpstr>
      <vt:lpstr>健康飲食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認識兒童與青少年代謝症候群</dc:title>
  <dc:creator>營養師</dc:creator>
  <cp:lastModifiedBy>學務主任</cp:lastModifiedBy>
  <cp:revision>71</cp:revision>
  <dcterms:created xsi:type="dcterms:W3CDTF">2020-09-04T04:11:45Z</dcterms:created>
  <dcterms:modified xsi:type="dcterms:W3CDTF">2020-10-13T00:49:57Z</dcterms:modified>
</cp:coreProperties>
</file>