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1" r:id="rId3"/>
    <p:sldId id="258" r:id="rId4"/>
    <p:sldId id="293" r:id="rId5"/>
    <p:sldId id="273" r:id="rId6"/>
    <p:sldId id="274" r:id="rId7"/>
    <p:sldId id="275" r:id="rId8"/>
    <p:sldId id="295" r:id="rId9"/>
    <p:sldId id="301" r:id="rId10"/>
    <p:sldId id="263" r:id="rId11"/>
  </p:sldIdLst>
  <p:sldSz cx="12192000" cy="6858000"/>
  <p:notesSz cx="9926638" cy="6797675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8355" autoAdjust="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2022/2/7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2022/2/7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pPr rtl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2022/2/7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41073" y="1351781"/>
            <a:ext cx="7736755" cy="1334112"/>
          </a:xfrm>
        </p:spPr>
        <p:txBody>
          <a:bodyPr rtlCol="0">
            <a:normAutofit/>
          </a:bodyPr>
          <a:lstStyle/>
          <a:p>
            <a:r>
              <a:rPr lang="zh-TW" altLang="en-US" sz="7200" dirty="0">
                <a:solidFill>
                  <a:schemeClr val="bg2">
                    <a:lumMod val="50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  <a:sym typeface="Salesforce Sans"/>
              </a:rPr>
              <a:t>學年共備成果分享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24940" y="2113999"/>
            <a:ext cx="7579873" cy="801511"/>
          </a:xfrm>
        </p:spPr>
        <p:txBody>
          <a:bodyPr rtlCol="0">
            <a:noAutofit/>
          </a:bodyPr>
          <a:lstStyle/>
          <a:p>
            <a:r>
              <a:rPr lang="en-US" altLang="zh-HK" sz="28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endParaRPr lang="zh-TW" altLang="en-US" sz="2800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  <a:sym typeface="Salesforce San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65265" y="3131170"/>
            <a:ext cx="6692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報告人：</a:t>
            </a:r>
            <a:r>
              <a:rPr lang="zh-HK" altLang="zh-TW" sz="28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劉秀鳳</a:t>
            </a:r>
            <a:endParaRPr lang="en-US" altLang="zh-HK" sz="2800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共備夥伴</a:t>
            </a:r>
            <a:r>
              <a:rPr lang="en-US" altLang="zh-TW" sz="28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8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顏主任、一年級團隊、唐文儀、陳玉佩</a:t>
            </a:r>
            <a:r>
              <a:rPr lang="en-US" altLang="zh-HK" sz="2800" dirty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zh-TW" altLang="zh-TW" sz="2800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0798" y="2552007"/>
            <a:ext cx="6858002" cy="1828800"/>
          </a:xfrm>
        </p:spPr>
        <p:txBody>
          <a:bodyPr rtlCol="0">
            <a:noAutofit/>
          </a:bodyPr>
          <a:lstStyle/>
          <a:p>
            <a:r>
              <a:rPr lang="zh-TW" altLang="en-US" sz="7200" b="1" dirty="0">
                <a:latin typeface="Arial" pitchFamily="34" charset="0"/>
                <a:cs typeface="Arial" pitchFamily="34" charset="0"/>
              </a:rPr>
              <a:t>謝謝您的聆聽</a:t>
            </a:r>
            <a:r>
              <a:rPr lang="en-US" altLang="zh-CN" sz="7200" b="1" dirty="0">
                <a:latin typeface="Arial" pitchFamily="34" charset="0"/>
                <a:cs typeface="Arial" pitchFamily="34" charset="0"/>
              </a:rPr>
              <a:t>!</a:t>
            </a:r>
            <a:br>
              <a:rPr lang="zh-CN" altLang="en-US" sz="7200" b="1" dirty="0">
                <a:latin typeface="Arial" pitchFamily="34" charset="0"/>
                <a:cs typeface="Arial" pitchFamily="34" charset="0"/>
              </a:rPr>
            </a:br>
            <a:endParaRPr lang="zh-TW" altLang="en-US" sz="7200" dirty="0">
              <a:sym typeface="Salesforce Sans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10588" y="682337"/>
            <a:ext cx="3481850" cy="879764"/>
          </a:xfrm>
        </p:spPr>
        <p:txBody>
          <a:bodyPr>
            <a:noAutofit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共備主題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558042" y="1174697"/>
            <a:ext cx="6561407" cy="3794054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跨領域課程探討</a:t>
            </a:r>
            <a:endParaRPr lang="en-US" altLang="zh-TW" sz="40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探究實作課程探討</a:t>
            </a:r>
            <a:endParaRPr lang="en-US" altLang="zh-TW" sz="40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線上教學探討</a:t>
            </a:r>
            <a:endParaRPr lang="en-US" altLang="zh-TW" sz="40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雙語教學探討</a:t>
            </a:r>
            <a:endParaRPr lang="en-US" altLang="zh-TW" sz="40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科技輔助自主學習課程探討</a:t>
            </a:r>
            <a:endParaRPr lang="en-US" altLang="zh-TW" sz="40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000" dirty="0" err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PBL</a:t>
            </a:r>
            <a:r>
              <a:rPr lang="zh-TW" altLang="en-US" sz="4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學習課程探討</a:t>
            </a:r>
            <a:endParaRPr lang="en-US" altLang="zh-TW" sz="40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549041" y="787923"/>
            <a:ext cx="10058402" cy="789709"/>
          </a:xfrm>
        </p:spPr>
        <p:txBody>
          <a:bodyPr rtlCol="0">
            <a:normAutofit fontScale="90000"/>
          </a:bodyPr>
          <a:lstStyle/>
          <a:p>
            <a:r>
              <a:rPr lang="zh-TW" altLang="en-US" sz="49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跨領域課程探討</a:t>
            </a:r>
            <a:br>
              <a:rPr lang="en-US" altLang="zh-TW" sz="36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342007" y="1182777"/>
            <a:ext cx="11079680" cy="5486399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en-US" altLang="zh-HK" sz="32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在基礎學力上進行生活應用。通常在低年級會利用語文領域和美勞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生活領域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結合。</a:t>
            </a:r>
            <a:endParaRPr lang="en-US" altLang="zh-HK" sz="32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低年級課程中，生活領域和健康與體育領域、家庭教育結合實例分享。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生活領域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3-2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單元  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午餐家家酒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>
              <a:buNone/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跨領域課程看似複雜設計不易，經過討論發現可以從原來的課程中挑選一個值得探究的主題，結合最少兩種學科知識進行深度教學。只要掌握住</a:t>
            </a:r>
            <a:r>
              <a:rPr lang="en-US" altLang="zh-TW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能跨領域</a:t>
            </a:r>
            <a:r>
              <a:rPr lang="en-US" altLang="zh-TW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》《</a:t>
            </a:r>
            <a:r>
              <a:rPr lang="zh-TW" altLang="en-US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能結合生活實作</a:t>
            </a:r>
            <a:r>
              <a:rPr lang="en-US" altLang="zh-TW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》《</a:t>
            </a:r>
            <a:r>
              <a:rPr lang="zh-TW" altLang="en-US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能檢視成果</a:t>
            </a:r>
            <a:r>
              <a:rPr lang="en-US" altLang="zh-TW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這三項原則，在資源人力整合不易情況下也能嘗試跨科領域教學。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652" y="1138686"/>
            <a:ext cx="10058402" cy="613914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探究實作課程探討</a:t>
            </a:r>
            <a:br>
              <a:rPr lang="en-US" altLang="zh-TW" sz="4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9440" y="1616374"/>
            <a:ext cx="10058400" cy="4229100"/>
          </a:xfrm>
        </p:spPr>
        <p:txBody>
          <a:bodyPr>
            <a:normAutofit/>
          </a:bodyPr>
          <a:lstStyle/>
          <a:p>
            <a:pPr lvl="1" fontAlgn="base">
              <a:buNone/>
            </a:pP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新課網強調探究與實作，探究過程就是素養，重視學習方法和態度。學習不再以枯燥的學科知識為界，強調應培養靈活方式運用所學於實際生活之中。</a:t>
            </a:r>
            <a:endParaRPr lang="en-US" altLang="zh-TW" sz="4000" b="1" dirty="0">
              <a:latin typeface="標楷體" pitchFamily="65" charset="-120"/>
              <a:ea typeface="標楷體" pitchFamily="65" charset="-120"/>
            </a:endParaRPr>
          </a:p>
          <a:p>
            <a:pPr lvl="1" fontAlgn="base">
              <a:buNone/>
            </a:pPr>
            <a:r>
              <a:rPr lang="en-US" altLang="zh-TW" sz="40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課程舉例</a:t>
            </a:r>
            <a:r>
              <a:rPr lang="en-US" altLang="zh-TW" sz="40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1" fontAlgn="base">
              <a:buNone/>
            </a:pPr>
            <a:r>
              <a:rPr lang="zh-TW" altLang="en-US" sz="4000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傳聲筒、生字教學利用小白板、錢幣教學。</a:t>
            </a:r>
            <a:endParaRPr lang="en-US" altLang="zh-TW" sz="4000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 fontAlgn="base">
              <a:buNone/>
            </a:pP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pPr lvl="1" fontAlgn="base">
              <a:buNone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7394" y="662247"/>
            <a:ext cx="10058402" cy="79248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線上教學探討</a:t>
            </a:r>
            <a:br>
              <a:rPr lang="en-US" altLang="zh-TW" sz="18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82334" y="1064029"/>
            <a:ext cx="10058400" cy="540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體育課在實施時，需考慮家中環境、鄰居安寧、設備等問題。因此選擇的運動項目如為跳繩、拍球等，會受到限制。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課程設計以培養運動習慣為目標，安排新式國民健康操、觀看相關動畫，並加以實際操作透過自製襪子球、洗衣籃等道具進行丟擲、抛接等動作。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電子書是老師很好的幫手。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英文課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在課程實施前，會先協商兩位家長先進行演練。家長可以在課程進行中了解學生上課內容，無法上課時，可以收看非同步的影片教材。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進行線上課程只有二十幾分鐘，人數多，較無法即時與多位學生教學互動。孩子小，大部份不會使用打字，使用畫面提問，在學習成效上，有相當的落差。學生的主動參與度對於教師線上課程的成效有明顯的影響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zh-TW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5769" y="733768"/>
            <a:ext cx="10058402" cy="742604"/>
          </a:xfrm>
        </p:spPr>
        <p:txBody>
          <a:bodyPr>
            <a:normAutofit fontScale="90000"/>
          </a:bodyPr>
          <a:lstStyle/>
          <a:p>
            <a:br>
              <a:rPr lang="en-US" altLang="zh-TW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sz="32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雙語教學探討</a:t>
            </a:r>
            <a:br>
              <a:rPr lang="en-US" altLang="zh-TW" sz="4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5771" y="955964"/>
            <a:ext cx="10058400" cy="494607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低年級正值英語啓蒙階段，學生單字量及基本句型都還沒有辦法吸收得很好，此時英語課採全英語授課，是否讓一些孩子鴨子聽雷，加速放棄英語學習</a:t>
            </a:r>
            <a:r>
              <a:rPr lang="en-US" altLang="zh-TW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</a:p>
          <a:p>
            <a:pPr marL="457200" indent="-457200">
              <a:buAutoNum type="arabicPeriod"/>
            </a:pP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語言只是教與學的工具，無論如何皆不應反客為主，犠牲掉學科重要知識的習得。教師不該因為使用英語教學，導致學生聽不懂學科內容，又不該為了讓學生聽懂，而簡化學科核心知識。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457200" indent="-457200">
              <a:buAutoNum type="arabicPeriod"/>
            </a:pPr>
            <a:r>
              <a:rPr lang="zh-TW" altLang="en-US" sz="32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多具備一種語言，尤其是國際通用的英語，絶對是好事，可以強化學生未來的國際移動力，與國際接軌。</a:t>
            </a:r>
            <a:endParaRPr lang="en-US" altLang="zh-TW" sz="32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4771" y="207818"/>
            <a:ext cx="10466908" cy="1787237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科技輔助自主學習課程探討</a:t>
            </a:r>
            <a:br>
              <a:rPr lang="en-US" altLang="zh-TW" sz="36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b="1" dirty="0">
                <a:latin typeface="標楷體" pitchFamily="65" charset="-120"/>
                <a:ea typeface="標楷體" pitchFamily="65" charset="-120"/>
              </a:rPr>
            </a:b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2557" y="1660665"/>
            <a:ext cx="10058400" cy="43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1. 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一年級學生年齡尚稚，完全自主學習過於困難，除非是觀看課程相關影片或進行線上遊戲。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2. 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學生可以利用因材網、公播節目自主學習。教師可以設計線上題目讓學生點連結回答。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3.</a:t>
            </a:r>
            <a:r>
              <a:rPr lang="zh-TW" altLang="en-US" sz="36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可以教導學生使用搜尋引擎蒐集資料並做線上學習。</a:t>
            </a:r>
            <a:endParaRPr lang="en-US" altLang="zh-TW" sz="36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err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PBL</a:t>
            </a:r>
            <a:r>
              <a:rPr lang="zh-TW" altLang="en-US" sz="36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學習課程探討</a:t>
            </a:r>
            <a:br>
              <a:rPr lang="en-US" altLang="zh-TW" sz="36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321" y="1032924"/>
            <a:ext cx="11035366" cy="4152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問題導向學習法，在本組討論中，各位老師都提出自己的教學經驗來和大家分享。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生活課中利用</a:t>
            </a:r>
            <a:r>
              <a:rPr lang="en-US" altLang="zh-TW" dirty="0" err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PBL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法，引導學生進行不專業吹泡泡實驗，讓學生分組討論，然後實作。了解到其中的差異與原理。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在國語課中，老師從詩歌中先提出一個相反詞的概念問題，請學生先回家搜集資料，在課堂上藉由分組討論，再寫在大白板上，由各組派員上台報告，全班去分辨相反詞的概念。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學生藉由問題的探討而獲得知識，因為一年級，老師引導角色格外重要，學生有時會偏離主題，因為老師需要隨時提醒，學生也會對學習較有興趣。</a:t>
            </a:r>
            <a:endParaRPr lang="zh-TW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570209" y="213160"/>
            <a:ext cx="24045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謝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謝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各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位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夥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伴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參</a:t>
            </a:r>
            <a:endParaRPr lang="en-US" altLang="zh-TW" sz="4000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與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28133" y="531706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走出戶外、親身體驗，視野更遼闊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47BCC47-986F-406D-A545-467068EA3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" y="213160"/>
            <a:ext cx="8005314" cy="6340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551</TotalTime>
  <Words>854</Words>
  <Application>Microsoft Office PowerPoint</Application>
  <PresentationFormat>寬螢幕</PresentationFormat>
  <Paragraphs>52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Salesforce Sans</vt:lpstr>
      <vt:lpstr>書法家中楷體</vt:lpstr>
      <vt:lpstr>微軟正黑體</vt:lpstr>
      <vt:lpstr>標楷體</vt:lpstr>
      <vt:lpstr>Arial</vt:lpstr>
      <vt:lpstr>大自然插畫 16X9</vt:lpstr>
      <vt:lpstr>學年共備成果分享</vt:lpstr>
      <vt:lpstr>共備主題:</vt:lpstr>
      <vt:lpstr>跨領域課程探討 </vt:lpstr>
      <vt:lpstr>探究實作課程探討 </vt:lpstr>
      <vt:lpstr>線上教學探討 </vt:lpstr>
      <vt:lpstr>  雙語教學探討 </vt:lpstr>
      <vt:lpstr>科技輔助自主學習課程探討  </vt:lpstr>
      <vt:lpstr>PBL學習課程探討 </vt:lpstr>
      <vt:lpstr>PowerPoint 簡報</vt:lpstr>
      <vt:lpstr>謝謝您的聆聽!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海洋繪本教學提升學童美感意識之教學實踐 </dc:title>
  <dc:creator>user</dc:creator>
  <cp:lastModifiedBy>WPOS-06</cp:lastModifiedBy>
  <cp:revision>112</cp:revision>
  <dcterms:created xsi:type="dcterms:W3CDTF">2018-05-21T08:13:22Z</dcterms:created>
  <dcterms:modified xsi:type="dcterms:W3CDTF">2022-02-07T06:25:48Z</dcterms:modified>
</cp:coreProperties>
</file>