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39"/>
  </p:notesMasterIdLst>
  <p:sldIdLst>
    <p:sldId id="256" r:id="rId2"/>
    <p:sldId id="301" r:id="rId3"/>
    <p:sldId id="273" r:id="rId4"/>
    <p:sldId id="274" r:id="rId5"/>
    <p:sldId id="264" r:id="rId6"/>
    <p:sldId id="275" r:id="rId7"/>
    <p:sldId id="303" r:id="rId8"/>
    <p:sldId id="258" r:id="rId9"/>
    <p:sldId id="259" r:id="rId10"/>
    <p:sldId id="310" r:id="rId11"/>
    <p:sldId id="308" r:id="rId12"/>
    <p:sldId id="304" r:id="rId13"/>
    <p:sldId id="268" r:id="rId14"/>
    <p:sldId id="277" r:id="rId15"/>
    <p:sldId id="278" r:id="rId16"/>
    <p:sldId id="279" r:id="rId17"/>
    <p:sldId id="305" r:id="rId18"/>
    <p:sldId id="281" r:id="rId19"/>
    <p:sldId id="283" r:id="rId20"/>
    <p:sldId id="284" r:id="rId21"/>
    <p:sldId id="285" r:id="rId22"/>
    <p:sldId id="306" r:id="rId23"/>
    <p:sldId id="287" r:id="rId24"/>
    <p:sldId id="263" r:id="rId25"/>
    <p:sldId id="265" r:id="rId26"/>
    <p:sldId id="267" r:id="rId27"/>
    <p:sldId id="307" r:id="rId28"/>
    <p:sldId id="289" r:id="rId29"/>
    <p:sldId id="295" r:id="rId30"/>
    <p:sldId id="296" r:id="rId31"/>
    <p:sldId id="297" r:id="rId32"/>
    <p:sldId id="291" r:id="rId33"/>
    <p:sldId id="292" r:id="rId34"/>
    <p:sldId id="298" r:id="rId35"/>
    <p:sldId id="293" r:id="rId36"/>
    <p:sldId id="294" r:id="rId37"/>
    <p:sldId id="309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B43AB-EAFC-4FBF-B463-2D9CBA07556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E08443A-7E38-4A7A-9BF8-4F51601902BB}">
      <dgm:prSet phldrT="[文字]" custT="1"/>
      <dgm:spPr>
        <a:solidFill>
          <a:srgbClr val="FFFF99"/>
        </a:solidFill>
        <a:ln w="381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（一）問題</a:t>
          </a:r>
          <a:endParaRPr lang="en-US" altLang="zh-TW" sz="2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            </a:t>
          </a:r>
          <a:r>
            <a: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發展</a:t>
          </a:r>
          <a:endParaRPr lang="en-US" altLang="zh-TW" sz="2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5833E61-8DFC-4580-B75B-968731CD167A}" type="parTrans" cxnId="{ADB40F6F-407D-45A2-BAEC-596C851509CE}">
      <dgm:prSet/>
      <dgm:spPr/>
      <dgm:t>
        <a:bodyPr/>
        <a:lstStyle/>
        <a:p>
          <a:endParaRPr lang="zh-TW" altLang="en-US" sz="2800"/>
        </a:p>
      </dgm:t>
    </dgm:pt>
    <dgm:pt modelId="{B5CDA49D-D635-4128-8B32-B97EE6780E2B}" type="sibTrans" cxnId="{ADB40F6F-407D-45A2-BAEC-596C851509CE}">
      <dgm:prSet/>
      <dgm:spPr/>
      <dgm:t>
        <a:bodyPr/>
        <a:lstStyle/>
        <a:p>
          <a:endParaRPr lang="zh-TW" altLang="en-US" sz="2800"/>
        </a:p>
      </dgm:t>
    </dgm:pt>
    <dgm:pt modelId="{0D135902-365E-4445-A260-FB05E5101E0D}">
      <dgm:prSet phldrT="[文字]" custT="1"/>
      <dgm:spPr>
        <a:solidFill>
          <a:srgbClr val="FFCCFF"/>
        </a:solidFill>
        <a:ln w="381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（二）問題</a:t>
          </a:r>
          <a:endParaRPr lang="en-US" altLang="zh-TW" sz="2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            </a:t>
          </a:r>
          <a:r>
            <a: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起始與探索</a:t>
          </a:r>
          <a:endParaRPr lang="zh-TW" altLang="en-US" sz="28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C2C5DAB7-2358-4C8C-8053-87520EE55A74}" type="parTrans" cxnId="{954A7E0E-C521-409D-A7B2-966BCE5BC34B}">
      <dgm:prSet/>
      <dgm:spPr/>
      <dgm:t>
        <a:bodyPr/>
        <a:lstStyle/>
        <a:p>
          <a:endParaRPr lang="zh-TW" altLang="en-US" sz="2800"/>
        </a:p>
      </dgm:t>
    </dgm:pt>
    <dgm:pt modelId="{3BC5205F-C00B-4948-9AED-A9631917212C}" type="sibTrans" cxnId="{954A7E0E-C521-409D-A7B2-966BCE5BC34B}">
      <dgm:prSet/>
      <dgm:spPr/>
      <dgm:t>
        <a:bodyPr/>
        <a:lstStyle/>
        <a:p>
          <a:endParaRPr lang="zh-TW" altLang="en-US" sz="2800"/>
        </a:p>
      </dgm:t>
    </dgm:pt>
    <dgm:pt modelId="{CA26A6E6-B2A6-4E18-9E9B-DBD2C527245D}">
      <dgm:prSet phldrT="[文字]" custT="1"/>
      <dgm:spPr>
        <a:solidFill>
          <a:srgbClr val="CCFFFF"/>
        </a:solidFill>
        <a:ln w="381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lnSpc>
              <a:spcPts val="3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（三）問題</a:t>
          </a:r>
          <a:endParaRPr lang="en-US" altLang="zh-TW" sz="2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algn="l">
            <a:lnSpc>
              <a:spcPts val="340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            </a:t>
          </a:r>
          <a:r>
            <a: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解決</a:t>
          </a:r>
          <a:endParaRPr lang="zh-TW" altLang="en-US" sz="28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4B700283-9576-4670-B26E-638872275CCE}" type="sibTrans" cxnId="{50CCE316-D845-42FF-9688-743D9202C29E}">
      <dgm:prSet/>
      <dgm:spPr/>
      <dgm:t>
        <a:bodyPr/>
        <a:lstStyle/>
        <a:p>
          <a:endParaRPr lang="zh-TW" altLang="en-US" sz="2800"/>
        </a:p>
      </dgm:t>
    </dgm:pt>
    <dgm:pt modelId="{6672A0B4-B258-435E-9A4E-B108F4D714E9}" type="parTrans" cxnId="{50CCE316-D845-42FF-9688-743D9202C29E}">
      <dgm:prSet/>
      <dgm:spPr/>
      <dgm:t>
        <a:bodyPr/>
        <a:lstStyle/>
        <a:p>
          <a:endParaRPr lang="zh-TW" altLang="en-US" sz="2800"/>
        </a:p>
      </dgm:t>
    </dgm:pt>
    <dgm:pt modelId="{BF22940C-FC23-4994-AE3A-8DE1DB21DEAE}" type="pres">
      <dgm:prSet presAssocID="{4EEB43AB-EAFC-4FBF-B463-2D9CBA075568}" presName="Name0" presStyleCnt="0">
        <dgm:presLayoutVars>
          <dgm:dir/>
          <dgm:resizeHandles val="exact"/>
        </dgm:presLayoutVars>
      </dgm:prSet>
      <dgm:spPr/>
    </dgm:pt>
    <dgm:pt modelId="{3114A582-F550-4BBF-80E2-029A182A3463}" type="pres">
      <dgm:prSet presAssocID="{7E08443A-7E38-4A7A-9BF8-4F51601902BB}" presName="parTxOnly" presStyleLbl="node1" presStyleIdx="0" presStyleCnt="3" custScaleY="115423" custLinFactNeighborX="7843" custLinFactNeighborY="-1304">
        <dgm:presLayoutVars>
          <dgm:bulletEnabled val="1"/>
        </dgm:presLayoutVars>
      </dgm:prSet>
      <dgm:spPr/>
    </dgm:pt>
    <dgm:pt modelId="{40D83707-C47A-4ADA-99B6-DC1EB7ECB85C}" type="pres">
      <dgm:prSet presAssocID="{B5CDA49D-D635-4128-8B32-B97EE6780E2B}" presName="parSpace" presStyleCnt="0"/>
      <dgm:spPr/>
    </dgm:pt>
    <dgm:pt modelId="{57780461-C42A-47AF-ACC8-F59D58BDCAB9}" type="pres">
      <dgm:prSet presAssocID="{0D135902-365E-4445-A260-FB05E5101E0D}" presName="parTxOnly" presStyleLbl="node1" presStyleIdx="1" presStyleCnt="3" custScaleX="134778" custScaleY="114779" custLinFactNeighborX="9023" custLinFactNeighborY="-2175">
        <dgm:presLayoutVars>
          <dgm:bulletEnabled val="1"/>
        </dgm:presLayoutVars>
      </dgm:prSet>
      <dgm:spPr/>
    </dgm:pt>
    <dgm:pt modelId="{CF23751B-BF36-4D52-9430-ACA2337D680A}" type="pres">
      <dgm:prSet presAssocID="{3BC5205F-C00B-4948-9AED-A9631917212C}" presName="parSpace" presStyleCnt="0"/>
      <dgm:spPr/>
    </dgm:pt>
    <dgm:pt modelId="{1D071774-91F3-42AC-933E-D96A6CD63EB9}" type="pres">
      <dgm:prSet presAssocID="{CA26A6E6-B2A6-4E18-9E9B-DBD2C527245D}" presName="parTxOnly" presStyleLbl="node1" presStyleIdx="2" presStyleCnt="3" custScaleX="109755" custScaleY="114830" custLinFactNeighborX="32285" custLinFactNeighborY="-1593">
        <dgm:presLayoutVars>
          <dgm:bulletEnabled val="1"/>
        </dgm:presLayoutVars>
      </dgm:prSet>
      <dgm:spPr/>
    </dgm:pt>
  </dgm:ptLst>
  <dgm:cxnLst>
    <dgm:cxn modelId="{954A7E0E-C521-409D-A7B2-966BCE5BC34B}" srcId="{4EEB43AB-EAFC-4FBF-B463-2D9CBA075568}" destId="{0D135902-365E-4445-A260-FB05E5101E0D}" srcOrd="1" destOrd="0" parTransId="{C2C5DAB7-2358-4C8C-8053-87520EE55A74}" sibTransId="{3BC5205F-C00B-4948-9AED-A9631917212C}"/>
    <dgm:cxn modelId="{50CCE316-D845-42FF-9688-743D9202C29E}" srcId="{4EEB43AB-EAFC-4FBF-B463-2D9CBA075568}" destId="{CA26A6E6-B2A6-4E18-9E9B-DBD2C527245D}" srcOrd="2" destOrd="0" parTransId="{6672A0B4-B258-435E-9A4E-B108F4D714E9}" sibTransId="{4B700283-9576-4670-B26E-638872275CCE}"/>
    <dgm:cxn modelId="{D1DA6A62-073B-4819-851F-E896639C0AFB}" type="presOf" srcId="{CA26A6E6-B2A6-4E18-9E9B-DBD2C527245D}" destId="{1D071774-91F3-42AC-933E-D96A6CD63EB9}" srcOrd="0" destOrd="0" presId="urn:microsoft.com/office/officeart/2005/8/layout/hChevron3"/>
    <dgm:cxn modelId="{54738448-3B93-4CFD-BF84-00915D943D3F}" type="presOf" srcId="{7E08443A-7E38-4A7A-9BF8-4F51601902BB}" destId="{3114A582-F550-4BBF-80E2-029A182A3463}" srcOrd="0" destOrd="0" presId="urn:microsoft.com/office/officeart/2005/8/layout/hChevron3"/>
    <dgm:cxn modelId="{FF141A69-203C-463D-8F57-5A911ACA9BEA}" type="presOf" srcId="{4EEB43AB-EAFC-4FBF-B463-2D9CBA075568}" destId="{BF22940C-FC23-4994-AE3A-8DE1DB21DEAE}" srcOrd="0" destOrd="0" presId="urn:microsoft.com/office/officeart/2005/8/layout/hChevron3"/>
    <dgm:cxn modelId="{ADB40F6F-407D-45A2-BAEC-596C851509CE}" srcId="{4EEB43AB-EAFC-4FBF-B463-2D9CBA075568}" destId="{7E08443A-7E38-4A7A-9BF8-4F51601902BB}" srcOrd="0" destOrd="0" parTransId="{B5833E61-8DFC-4580-B75B-968731CD167A}" sibTransId="{B5CDA49D-D635-4128-8B32-B97EE6780E2B}"/>
    <dgm:cxn modelId="{AE2E31E9-729F-4003-8BB2-5186602BD9FA}" type="presOf" srcId="{0D135902-365E-4445-A260-FB05E5101E0D}" destId="{57780461-C42A-47AF-ACC8-F59D58BDCAB9}" srcOrd="0" destOrd="0" presId="urn:microsoft.com/office/officeart/2005/8/layout/hChevron3"/>
    <dgm:cxn modelId="{9607061C-D8D3-457A-9CEC-31044285A086}" type="presParOf" srcId="{BF22940C-FC23-4994-AE3A-8DE1DB21DEAE}" destId="{3114A582-F550-4BBF-80E2-029A182A3463}" srcOrd="0" destOrd="0" presId="urn:microsoft.com/office/officeart/2005/8/layout/hChevron3"/>
    <dgm:cxn modelId="{A01DF8DA-4ED4-4C20-A23A-F4846CB85A59}" type="presParOf" srcId="{BF22940C-FC23-4994-AE3A-8DE1DB21DEAE}" destId="{40D83707-C47A-4ADA-99B6-DC1EB7ECB85C}" srcOrd="1" destOrd="0" presId="urn:microsoft.com/office/officeart/2005/8/layout/hChevron3"/>
    <dgm:cxn modelId="{AD946631-A72A-4994-8C03-3D6F2EA5EC83}" type="presParOf" srcId="{BF22940C-FC23-4994-AE3A-8DE1DB21DEAE}" destId="{57780461-C42A-47AF-ACC8-F59D58BDCAB9}" srcOrd="2" destOrd="0" presId="urn:microsoft.com/office/officeart/2005/8/layout/hChevron3"/>
    <dgm:cxn modelId="{E51469F6-E33E-4414-93BF-83478982E899}" type="presParOf" srcId="{BF22940C-FC23-4994-AE3A-8DE1DB21DEAE}" destId="{CF23751B-BF36-4D52-9430-ACA2337D680A}" srcOrd="3" destOrd="0" presId="urn:microsoft.com/office/officeart/2005/8/layout/hChevron3"/>
    <dgm:cxn modelId="{98CAE7A7-7BF4-4495-849A-98F9AB51626F}" type="presParOf" srcId="{BF22940C-FC23-4994-AE3A-8DE1DB21DEAE}" destId="{1D071774-91F3-42AC-933E-D96A6CD63EB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4A582-F550-4BBF-80E2-029A182A3463}">
      <dsp:nvSpPr>
        <dsp:cNvPr id="0" name=""/>
        <dsp:cNvSpPr/>
      </dsp:nvSpPr>
      <dsp:spPr>
        <a:xfrm>
          <a:off x="57771" y="876985"/>
          <a:ext cx="3432572" cy="1584791"/>
        </a:xfrm>
        <a:prstGeom prst="homePlate">
          <a:avLst/>
        </a:prstGeom>
        <a:solidFill>
          <a:srgbClr val="FFFF99"/>
        </a:solidFill>
        <a:ln w="381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（一）問題</a:t>
          </a:r>
          <a:endParaRPr lang="en-US" altLang="zh-TW" sz="2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8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            </a:t>
          </a:r>
          <a:r>
            <a:rPr lang="zh-TW" altLang="en-US" sz="28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發展</a:t>
          </a:r>
          <a:endParaRPr lang="en-US" altLang="zh-TW" sz="2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7771" y="876985"/>
        <a:ext cx="3036374" cy="1584791"/>
      </dsp:txXfrm>
    </dsp:sp>
    <dsp:sp modelId="{57780461-C42A-47AF-ACC8-F59D58BDCAB9}">
      <dsp:nvSpPr>
        <dsp:cNvPr id="0" name=""/>
        <dsp:cNvSpPr/>
      </dsp:nvSpPr>
      <dsp:spPr>
        <a:xfrm>
          <a:off x="2811930" y="869447"/>
          <a:ext cx="4626351" cy="1575948"/>
        </a:xfrm>
        <a:prstGeom prst="chevron">
          <a:avLst/>
        </a:prstGeom>
        <a:solidFill>
          <a:srgbClr val="FFCCFF"/>
        </a:solidFill>
        <a:ln w="381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（二）問題</a:t>
          </a:r>
          <a:endParaRPr lang="en-US" altLang="zh-TW" sz="2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8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            </a:t>
          </a:r>
          <a:r>
            <a:rPr lang="zh-TW" altLang="en-US" sz="28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起始與探索</a:t>
          </a:r>
          <a:endParaRPr lang="zh-TW" altLang="en-US" sz="2800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3599904" y="869447"/>
        <a:ext cx="3050403" cy="1575948"/>
      </dsp:txXfrm>
    </dsp:sp>
    <dsp:sp modelId="{1D071774-91F3-42AC-933E-D96A6CD63EB9}">
      <dsp:nvSpPr>
        <dsp:cNvPr id="0" name=""/>
        <dsp:cNvSpPr/>
      </dsp:nvSpPr>
      <dsp:spPr>
        <a:xfrm>
          <a:off x="6693752" y="877088"/>
          <a:ext cx="3767419" cy="1576648"/>
        </a:xfrm>
        <a:prstGeom prst="chevron">
          <a:avLst/>
        </a:prstGeom>
        <a:solidFill>
          <a:srgbClr val="CCFFFF"/>
        </a:solidFill>
        <a:ln w="381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l" defTabSz="1244600">
            <a:lnSpc>
              <a:spcPts val="3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（三）問題</a:t>
          </a:r>
          <a:endParaRPr lang="en-US" altLang="zh-TW" sz="28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marL="0" lvl="0" indent="0" algn="l" defTabSz="1244600">
            <a:lnSpc>
              <a:spcPts val="34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8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            </a:t>
          </a:r>
          <a:r>
            <a:rPr lang="zh-TW" altLang="en-US" sz="28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解決</a:t>
          </a:r>
          <a:endParaRPr lang="zh-TW" altLang="en-US" sz="2800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7482076" y="877088"/>
        <a:ext cx="2190771" cy="157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52B2-A9FA-440E-B4BA-6105FB0ACD72}" type="datetimeFigureOut">
              <a:rPr lang="zh-TW" altLang="en-US" smtClean="0"/>
              <a:t>2022/2/7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31FC-043C-4404-8DF8-5374DA7168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80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290041c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0290041c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290041c1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290041c1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CE2BF2-A9BA-469A-80DE-738BF5E76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A2F5E0-AA36-48FC-BD50-3DB3D84FD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37B54A-FC0D-47D1-95BA-455C3B9F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2BD8B3-F023-4CC5-BE92-40795E02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8C40B8-36B2-4288-A8AC-0503D372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3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A1CB27-C444-46A1-BE49-01FE22BF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28A754-5FC5-417B-BBF6-631D25A06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FE8CAD-9A53-4E6A-9189-9AFCDABA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05A844-39B9-4A31-A984-5F5D94DD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7E4B6B-CEF3-4623-B4F1-AF5B063F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7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E327EAC-1EE9-450D-8EB1-AECEA1111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DC9F7E-0128-4E61-AE7A-6B2536D8C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390577-5228-42ED-9945-4F97C1FC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AFDFAA-D053-4176-9859-AC4F4FA1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E84B88-6FD7-45E3-BC78-9D55652A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3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4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47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3AA1A0-E103-4111-9130-192A54FF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F8BEC9-45CF-4693-93C9-9E12B72B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49F3A0-FBA2-4458-BAD7-F1D1D4A8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1C36DD-F124-49A3-9AE0-7D14928C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B6F1CD-A201-42F9-AB7D-BEB1E204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22EC7B-E485-4BC8-9423-E591B277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A80931-76CF-47F1-AD03-824300D26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AC832E-2C4C-4655-B62A-EE820B3E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F83AEF-DA22-4E5F-9720-D7E5CB40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59F954-6D22-407A-88BD-9612A282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ACF216-937C-4F70-91A1-026C1A23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DB7DDF-D891-4F52-9FAB-51FD100A8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3645E1-05A7-4EF5-8D5D-D5E053705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8C3B05-8619-44B5-84B4-FA16CDDE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DFC0824-6AED-4619-BA92-677073A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D5D7EC-9B54-46BA-B8E5-10D70F27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4E07A7-842C-42A5-85F7-4F0B455A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E34107-B03E-4176-9EF9-256121936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614B6D-A36A-4BE5-8E1B-097633771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A3B0B17-753D-44E0-903C-C9D7B36D2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6A0B18B-D610-4CF2-AFD1-E18A394A5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78522E0-ADDA-42CC-A7BF-E8599081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DDE9812-7149-40F3-9065-260EB4B5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D5F5D0E-BEEB-475F-A856-FDE64E2C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F5FDF-D911-4B41-9E19-E69B0A23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E55900E-3CD2-49BB-BC9F-954A9E84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BB7FC99-226C-4F2C-83A2-20B57ACB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7C6DE5-C836-4DB0-8199-3FCA9C05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85F90C2-E1F7-4DCA-9D3F-5FCD2B0B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D94706F-154C-46F5-B8E5-90574664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80DEAF-824C-45BA-B5A1-5A094D6F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1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64185D-2CF0-4D3D-91FC-3089C258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65FD8B-4DCD-45E6-A7D8-8952ACEBF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5D0669C-0937-4286-BF1C-03BCA8D4E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422E05-4C30-4208-8E17-5D16B38F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A6C4131-AC68-42D5-B55F-DD2DC728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9B5256-54D5-4471-B74E-B38F7CC3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10EBA-7B02-47D4-A338-5B1B39DF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93AAC34-5DF6-4A65-B70A-4B7B2FD85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7506C4-F1C6-4252-A6BA-F4BA689BE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562E3CF-06C5-41EA-B30D-FE992C8D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872A807-837B-4326-8006-3CA475EA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5E8E65-B87C-4AC4-835D-594F0297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653A48E-EFFF-41D4-A687-B5E12C42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912FE5-730E-4637-8282-B25177118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14C2CD-2AF6-4458-94FA-BCE19BA47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40E393-E4D5-4520-A5C6-00F2AE63D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F057A6-B11C-4EE5-A53E-9A589E9AD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rl.ntue.edu.tw/source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sc/resource/18534569/3%e7%9a%84%e4%b9%98%e6%b3%95%e8%a1%a8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sc/resource/17227559/%E4%BA%8C%E4%BD%8D%E6%95%B8%E6%B8%9B%E6%B3%9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qt.hle.com.tw/9600693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e.kahoot.it/details/6c9333e3-7e5f-431d-b582-55b24f7785d4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Ct7W--ffh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5A79-AD28-49BF-BB1B-B9F2E8F5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70" r="3502" b="18449"/>
          <a:stretch/>
        </p:blipFill>
        <p:spPr>
          <a:xfrm>
            <a:off x="-4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7101EF-FB02-4704-AA64-9D712ED8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103" y="3144520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dirty="0"/>
              <a:t>公開觀課</a:t>
            </a:r>
            <a:r>
              <a:rPr lang="en-US" altLang="zh-TW" sz="6600" dirty="0"/>
              <a:t>3.0</a:t>
            </a:r>
            <a:br>
              <a:rPr lang="en-US" altLang="zh-TW" sz="6600" dirty="0"/>
            </a:br>
            <a:r>
              <a:rPr lang="zh-TW" altLang="en-US" sz="6600" dirty="0"/>
              <a:t>                      備課工作坊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2256C0-52D3-4767-8416-86526C6F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7278" y="5575039"/>
            <a:ext cx="5654701" cy="642881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dirty="0"/>
              <a:t>報告人  陳立玲</a:t>
            </a:r>
          </a:p>
        </p:txBody>
      </p:sp>
    </p:spTree>
    <p:extLst>
      <p:ext uri="{BB962C8B-B14F-4D97-AF65-F5344CB8AC3E}">
        <p14:creationId xmlns:p14="http://schemas.microsoft.com/office/powerpoint/2010/main" val="3929513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DE3DB2-A121-41C3-8858-FB5C6BDC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1" y="193764"/>
            <a:ext cx="9635836" cy="787212"/>
          </a:xfrm>
        </p:spPr>
        <p:txBody>
          <a:bodyPr>
            <a:normAutofit/>
          </a:bodyPr>
          <a:lstStyle/>
          <a:p>
            <a:r>
              <a:rPr lang="zh-TW" altLang="en-US" dirty="0"/>
              <a:t>康軒二年級數學  單元名稱  幾點幾分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733B374-2487-4331-9358-48B9ED451E17}"/>
              </a:ext>
            </a:extLst>
          </p:cNvPr>
          <p:cNvSpPr txBox="1"/>
          <p:nvPr/>
        </p:nvSpPr>
        <p:spPr>
          <a:xfrm>
            <a:off x="1001486" y="1690688"/>
            <a:ext cx="2455817" cy="161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26F26DF-CA0C-4369-B9CD-3D8F15B3B8A8}"/>
              </a:ext>
            </a:extLst>
          </p:cNvPr>
          <p:cNvSpPr txBox="1"/>
          <p:nvPr/>
        </p:nvSpPr>
        <p:spPr>
          <a:xfrm>
            <a:off x="696686" y="1811382"/>
            <a:ext cx="2455817" cy="161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2DEF5EA-6559-4513-A5DA-6648C4D57F09}"/>
              </a:ext>
            </a:extLst>
          </p:cNvPr>
          <p:cNvSpPr txBox="1"/>
          <p:nvPr/>
        </p:nvSpPr>
        <p:spPr>
          <a:xfrm>
            <a:off x="696686" y="2109345"/>
            <a:ext cx="2272938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唱遊</a:t>
            </a:r>
            <a:r>
              <a:rPr lang="en-US" altLang="zh-TW" b="1" dirty="0"/>
              <a:t>—</a:t>
            </a:r>
            <a:r>
              <a:rPr lang="zh-TW" altLang="en-US" b="1" dirty="0"/>
              <a:t>時間歌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dirty="0"/>
              <a:t>播放</a:t>
            </a:r>
            <a:r>
              <a:rPr lang="en-US" altLang="zh-TW" dirty="0"/>
              <a:t>:</a:t>
            </a:r>
            <a:r>
              <a:rPr lang="zh-TW" altLang="en-US" dirty="0"/>
              <a:t>時間歌一點鐘</a:t>
            </a:r>
            <a:r>
              <a:rPr lang="zh-TW" altLang="en-US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/>
          </a:p>
          <a:p>
            <a:r>
              <a:rPr lang="zh-TW" altLang="en-US" dirty="0"/>
              <a:t>操作</a:t>
            </a:r>
            <a:r>
              <a:rPr lang="en-US" altLang="zh-TW" dirty="0"/>
              <a:t>:</a:t>
            </a:r>
            <a:r>
              <a:rPr lang="zh-TW" altLang="en-US" dirty="0"/>
              <a:t>小時鐘</a:t>
            </a:r>
            <a:r>
              <a:rPr lang="en-US" altLang="zh-TW" dirty="0"/>
              <a:t>(</a:t>
            </a:r>
            <a:r>
              <a:rPr lang="zh-TW" altLang="en-US" dirty="0"/>
              <a:t>邊唱邊撥動</a:t>
            </a:r>
            <a:r>
              <a:rPr lang="en-US" altLang="zh-TW" dirty="0"/>
              <a:t>)</a:t>
            </a:r>
            <a:r>
              <a:rPr lang="zh-TW" altLang="en-US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D325FFC-FB09-4639-A0B7-76ECB15EB276}"/>
              </a:ext>
            </a:extLst>
          </p:cNvPr>
          <p:cNvSpPr txBox="1"/>
          <p:nvPr/>
        </p:nvSpPr>
        <p:spPr>
          <a:xfrm>
            <a:off x="3225607" y="2087597"/>
            <a:ext cx="2606038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zh-TW" sz="1800" b="1" dirty="0"/>
              <a:t>「</a:t>
            </a:r>
            <a:r>
              <a:rPr lang="zh-TW" altLang="en-US" b="1" dirty="0"/>
              <a:t>大野狼吃小羊</a:t>
            </a:r>
            <a:r>
              <a:rPr lang="zh-TW" altLang="zh-TW" sz="1800" b="1" dirty="0"/>
              <a:t>」</a:t>
            </a:r>
            <a:r>
              <a:rPr lang="zh-TW" altLang="en-US" b="1" dirty="0"/>
              <a:t>遊戲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dirty="0"/>
              <a:t>出題者扮演大野狼</a:t>
            </a:r>
            <a:r>
              <a:rPr lang="zh-TW" altLang="en-US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/>
              <a:t>報讀時間</a:t>
            </a:r>
            <a:r>
              <a:rPr lang="zh-TW" altLang="en-US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學生扮演小羊</a:t>
            </a:r>
            <a:r>
              <a:rPr lang="zh-TW" altLang="en-US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/>
              <a:t>操作小時鐘</a:t>
            </a:r>
            <a:r>
              <a:rPr lang="zh-TW" altLang="en-US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/>
              <a:t>轉出正確時間</a:t>
            </a:r>
            <a:r>
              <a:rPr lang="zh-TW" altLang="en-US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6735115-57CD-4AAE-861B-F6863F4D1C3B}"/>
              </a:ext>
            </a:extLst>
          </p:cNvPr>
          <p:cNvSpPr txBox="1"/>
          <p:nvPr/>
        </p:nvSpPr>
        <p:spPr>
          <a:xfrm>
            <a:off x="6650809" y="2087597"/>
            <a:ext cx="2272938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小組學習</a:t>
            </a:r>
            <a:r>
              <a:rPr lang="en-US" altLang="zh-TW" b="1" dirty="0"/>
              <a:t>—</a:t>
            </a:r>
            <a:r>
              <a:rPr lang="zh-TW" altLang="en-US" b="1" dirty="0"/>
              <a:t>提出發現</a:t>
            </a:r>
            <a:endParaRPr lang="en-US" altLang="zh-TW" b="1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418808C-07D6-47C4-9F0C-66BCF03E0851}"/>
              </a:ext>
            </a:extLst>
          </p:cNvPr>
          <p:cNvSpPr txBox="1"/>
          <p:nvPr/>
        </p:nvSpPr>
        <p:spPr>
          <a:xfrm>
            <a:off x="9222376" y="2041430"/>
            <a:ext cx="2272938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學習過程中進行多元評量</a:t>
            </a:r>
            <a:endParaRPr lang="en-US" altLang="zh-TW" b="1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E170DE-0539-4B5C-AC34-FAD427D5A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0" y="4617888"/>
            <a:ext cx="3220588" cy="1810630"/>
          </a:xfrm>
          <a:prstGeom prst="rect">
            <a:avLst/>
          </a:prstGeom>
        </p:spPr>
      </p:pic>
      <p:pic>
        <p:nvPicPr>
          <p:cNvPr id="14" name="圖片 13" descr="一張含有 個人, 人群 的圖片&#10;&#10;自動產生的描述">
            <a:extLst>
              <a:ext uri="{FF2B5EF4-FFF2-40B4-BE49-F238E27FC236}">
                <a16:creationId xmlns:a16="http://schemas.microsoft.com/office/drawing/2014/main" id="{B93E6FFC-D592-4B57-80CB-28EEC6985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98" y="3616242"/>
            <a:ext cx="3691979" cy="2768985"/>
          </a:xfrm>
          <a:prstGeom prst="rect">
            <a:avLst/>
          </a:prstGeom>
        </p:spPr>
      </p:pic>
      <p:sp>
        <p:nvSpPr>
          <p:cNvPr id="20" name="語音泡泡: 橢圓形 19">
            <a:extLst>
              <a:ext uri="{FF2B5EF4-FFF2-40B4-BE49-F238E27FC236}">
                <a16:creationId xmlns:a16="http://schemas.microsoft.com/office/drawing/2014/main" id="{FB8D67FA-59C0-4154-8AD9-6CC2E2910CB8}"/>
              </a:ext>
            </a:extLst>
          </p:cNvPr>
          <p:cNvSpPr/>
          <p:nvPr/>
        </p:nvSpPr>
        <p:spPr>
          <a:xfrm>
            <a:off x="2419927" y="980976"/>
            <a:ext cx="3084946" cy="589018"/>
          </a:xfrm>
          <a:prstGeom prst="wedgeEllipseCallout">
            <a:avLst>
              <a:gd name="adj1" fmla="val -26522"/>
              <a:gd name="adj2" fmla="val 128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實作學習</a:t>
            </a:r>
            <a:r>
              <a:rPr lang="en-US" altLang="zh-TW" dirty="0"/>
              <a:t>:</a:t>
            </a:r>
            <a:r>
              <a:rPr lang="zh-TW" altLang="en-US" dirty="0"/>
              <a:t>觀察</a:t>
            </a:r>
            <a:r>
              <a:rPr lang="en-US" altLang="zh-TW" dirty="0"/>
              <a:t>,</a:t>
            </a:r>
            <a:r>
              <a:rPr lang="zh-TW" altLang="en-US" dirty="0"/>
              <a:t>操作</a:t>
            </a:r>
          </a:p>
        </p:txBody>
      </p:sp>
      <p:sp>
        <p:nvSpPr>
          <p:cNvPr id="24" name="語音泡泡: 橢圓形 23">
            <a:extLst>
              <a:ext uri="{FF2B5EF4-FFF2-40B4-BE49-F238E27FC236}">
                <a16:creationId xmlns:a16="http://schemas.microsoft.com/office/drawing/2014/main" id="{907568BD-49C8-40BC-812C-681A0CD3B0A6}"/>
              </a:ext>
            </a:extLst>
          </p:cNvPr>
          <p:cNvSpPr/>
          <p:nvPr/>
        </p:nvSpPr>
        <p:spPr>
          <a:xfrm>
            <a:off x="6080620" y="995183"/>
            <a:ext cx="3691979" cy="589018"/>
          </a:xfrm>
          <a:prstGeom prst="wedgeEllipseCallout">
            <a:avLst>
              <a:gd name="adj1" fmla="val 13756"/>
              <a:gd name="adj2" fmla="val 129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實作學習</a:t>
            </a:r>
            <a:r>
              <a:rPr lang="en-US" altLang="zh-TW" dirty="0"/>
              <a:t>:</a:t>
            </a:r>
            <a:r>
              <a:rPr lang="zh-TW" altLang="en-US" dirty="0"/>
              <a:t>分析歸納</a:t>
            </a:r>
            <a:endParaRPr lang="en-US" altLang="zh-TW" dirty="0"/>
          </a:p>
          <a:p>
            <a:pPr algn="ctr"/>
            <a:r>
              <a:rPr lang="zh-TW" altLang="en-US" dirty="0"/>
              <a:t>                  做出結論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7996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733B374-2487-4331-9358-48B9ED451E17}"/>
              </a:ext>
            </a:extLst>
          </p:cNvPr>
          <p:cNvSpPr txBox="1"/>
          <p:nvPr/>
        </p:nvSpPr>
        <p:spPr>
          <a:xfrm>
            <a:off x="1001486" y="1690688"/>
            <a:ext cx="2455817" cy="161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26F26DF-CA0C-4369-B9CD-3D8F15B3B8A8}"/>
              </a:ext>
            </a:extLst>
          </p:cNvPr>
          <p:cNvSpPr txBox="1"/>
          <p:nvPr/>
        </p:nvSpPr>
        <p:spPr>
          <a:xfrm>
            <a:off x="696686" y="1811382"/>
            <a:ext cx="2455817" cy="161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CD90EC73-F8D7-4FC5-9ED0-0C7D72E172AF}"/>
              </a:ext>
            </a:extLst>
          </p:cNvPr>
          <p:cNvSpPr txBox="1">
            <a:spLocks/>
          </p:cNvSpPr>
          <p:nvPr/>
        </p:nvSpPr>
        <p:spPr>
          <a:xfrm>
            <a:off x="312760" y="242540"/>
            <a:ext cx="6244308" cy="866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延伸活動</a:t>
            </a:r>
            <a:r>
              <a:rPr lang="en-US" altLang="zh-TW" dirty="0"/>
              <a:t>—</a:t>
            </a:r>
            <a:r>
              <a:rPr lang="zh-TW" altLang="en-US" dirty="0"/>
              <a:t>善用我的時間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FAB81EC-0D0D-40CE-937F-799256E30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43" y="1245697"/>
            <a:ext cx="2911069" cy="2183302"/>
          </a:xfrm>
          <a:prstGeom prst="rect">
            <a:avLst/>
          </a:prstGeom>
        </p:spPr>
      </p:pic>
      <p:pic>
        <p:nvPicPr>
          <p:cNvPr id="15" name="圖片 14" descr="一張含有 文字, 桌, 室內, 工作台 的圖片&#10;&#10;自動產生的描述">
            <a:extLst>
              <a:ext uri="{FF2B5EF4-FFF2-40B4-BE49-F238E27FC236}">
                <a16:creationId xmlns:a16="http://schemas.microsoft.com/office/drawing/2014/main" id="{E3D92DDD-5526-44D9-AA2D-42D0F6337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7" y="1210209"/>
            <a:ext cx="2958387" cy="2218790"/>
          </a:xfrm>
          <a:prstGeom prst="rect">
            <a:avLst/>
          </a:prstGeom>
        </p:spPr>
      </p:pic>
      <p:pic>
        <p:nvPicPr>
          <p:cNvPr id="17" name="圖片 16" descr="一張含有 文字, 室內, 圖書館, 書 的圖片&#10;&#10;自動產生的描述">
            <a:extLst>
              <a:ext uri="{FF2B5EF4-FFF2-40B4-BE49-F238E27FC236}">
                <a16:creationId xmlns:a16="http://schemas.microsoft.com/office/drawing/2014/main" id="{3F5B3A1D-BAEA-4324-998D-FB299F2CA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29" y="331433"/>
            <a:ext cx="2265082" cy="302010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C43B4ED-57F0-4CCA-B280-09E1561E3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679365" y="1054176"/>
            <a:ext cx="1969171" cy="2625561"/>
          </a:xfrm>
          <a:prstGeom prst="rect">
            <a:avLst/>
          </a:prstGeom>
        </p:spPr>
      </p:pic>
      <p:pic>
        <p:nvPicPr>
          <p:cNvPr id="21" name="圖片 20" descr="一張含有 文字, 個人, 室內 的圖片&#10;&#10;自動產生的描述">
            <a:extLst>
              <a:ext uri="{FF2B5EF4-FFF2-40B4-BE49-F238E27FC236}">
                <a16:creationId xmlns:a16="http://schemas.microsoft.com/office/drawing/2014/main" id="{75430897-5C0D-4F6E-B8B9-29EBE40A0D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8"/>
          <a:stretch/>
        </p:blipFill>
        <p:spPr>
          <a:xfrm>
            <a:off x="3790478" y="3788782"/>
            <a:ext cx="2911069" cy="2621571"/>
          </a:xfrm>
          <a:prstGeom prst="rect">
            <a:avLst/>
          </a:prstGeom>
        </p:spPr>
      </p:pic>
      <p:pic>
        <p:nvPicPr>
          <p:cNvPr id="23" name="圖片 22" descr="一張含有 文字 的圖片&#10;&#10;自動產生的描述">
            <a:extLst>
              <a:ext uri="{FF2B5EF4-FFF2-40B4-BE49-F238E27FC236}">
                <a16:creationId xmlns:a16="http://schemas.microsoft.com/office/drawing/2014/main" id="{AED47694-3025-4A73-8A08-8620411763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" b="24552"/>
          <a:stretch/>
        </p:blipFill>
        <p:spPr>
          <a:xfrm rot="10800000">
            <a:off x="6869181" y="3788782"/>
            <a:ext cx="5452623" cy="2621571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C5B5F362-C732-4C4E-943F-515EBE7B49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647" y="3355321"/>
            <a:ext cx="2634347" cy="35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5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5A79-AD28-49BF-BB1B-B9F2E8F5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5" r="9089" b="1948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7101EF-FB02-4704-AA64-9D712ED8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605208" cy="2629332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000" dirty="0"/>
              <a:t>公開觀課</a:t>
            </a:r>
            <a:r>
              <a:rPr lang="en-US" altLang="zh-TW" sz="4000" dirty="0"/>
              <a:t>3.0</a:t>
            </a:r>
            <a:br>
              <a:rPr lang="en-US" altLang="zh-TW" dirty="0"/>
            </a:br>
            <a:r>
              <a:rPr lang="zh-TW" altLang="en-US" b="1" dirty="0"/>
              <a:t>線上教學探討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2256C0-52D3-4767-8416-86526C6F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605208" cy="1514230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/>
              <a:t>主講人 </a:t>
            </a:r>
            <a:endParaRPr lang="en-US" altLang="zh-TW" sz="4400" dirty="0"/>
          </a:p>
          <a:p>
            <a:pPr algn="l"/>
            <a:r>
              <a:rPr lang="zh-TW" altLang="en-US" sz="4400" dirty="0"/>
              <a:t>           鍾琪玲 邱淑霞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99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>
            <a:extLst>
              <a:ext uri="{FF2B5EF4-FFF2-40B4-BE49-F238E27FC236}">
                <a16:creationId xmlns:a16="http://schemas.microsoft.com/office/drawing/2014/main" id="{19080F45-9BB5-442B-AC0C-8A6EAE49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9453"/>
            <a:ext cx="6363132" cy="1440873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TW" altLang="en-US" dirty="0">
                <a:solidFill>
                  <a:srgbClr val="A73AE4"/>
                </a:solidFill>
                <a:latin typeface="華康隸書體W5" panose="02010609000101010101" pitchFamily="49" charset="-120"/>
                <a:ea typeface="華康隸書體W5" panose="02010609000101010101" pitchFamily="49" charset="-120"/>
              </a:rPr>
              <a:t>一、</a:t>
            </a:r>
            <a:r>
              <a:rPr lang="zh-TW" altLang="en-US" sz="5400" dirty="0">
                <a:solidFill>
                  <a:srgbClr val="A73AE4"/>
                </a:solidFill>
                <a:latin typeface="華康隸書體W5" panose="02010609000101010101" pitchFamily="49" charset="-120"/>
                <a:ea typeface="華康隸書體W5" panose="02010609000101010101" pitchFamily="49" charset="-120"/>
              </a:rPr>
              <a:t>線上教學的優點</a:t>
            </a:r>
            <a:endParaRPr lang="zh-TW" altLang="en-US" sz="5400" dirty="0">
              <a:solidFill>
                <a:srgbClr val="A73AE4"/>
              </a:solidFill>
            </a:endParaRPr>
          </a:p>
        </p:txBody>
      </p:sp>
      <p:sp>
        <p:nvSpPr>
          <p:cNvPr id="5123" name="內容版面配置區 2">
            <a:extLst>
              <a:ext uri="{FF2B5EF4-FFF2-40B4-BE49-F238E27FC236}">
                <a16:creationId xmlns:a16="http://schemas.microsoft.com/office/drawing/2014/main" id="{6A46B0C9-4678-4FFD-AF83-2277E7937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3" y="1804410"/>
            <a:ext cx="10888951" cy="505359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可多提供課外教材或上課影片連結，讓孩子自行運用課餘時間學習。</a:t>
            </a:r>
            <a:r>
              <a:rPr lang="en-US" altLang="zh-TW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</a:t>
            </a:r>
            <a:r>
              <a:rPr lang="en-US" altLang="zh-TW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r>
              <a:rPr lang="zh-TW" altLang="en-US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上台報告，省去上台下台的時間、避免和同學面對面的害羞、沒有上台聲音太小的問題。</a:t>
            </a:r>
            <a:endParaRPr lang="en-US" altLang="zh-TW" dirty="0">
              <a:solidFill>
                <a:srgbClr val="A73AE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老師不受上課態度不好的學生干擾。</a:t>
            </a:r>
            <a:r>
              <a:rPr lang="en-US" altLang="zh-TW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關閉麥克風</a:t>
            </a:r>
            <a:r>
              <a:rPr lang="en-US" altLang="zh-TW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)~</a:t>
            </a:r>
            <a:r>
              <a:rPr lang="zh-TW" altLang="en-US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 距離是美 </a:t>
            </a:r>
            <a:endParaRPr lang="en-US" altLang="zh-TW" dirty="0">
              <a:solidFill>
                <a:srgbClr val="A73AE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上課不專心的同學，較不會影響到其他人。</a:t>
            </a:r>
            <a:endParaRPr lang="en-US" altLang="zh-TW" dirty="0">
              <a:solidFill>
                <a:srgbClr val="A73AE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學習這件事，回歸學生個人的責任。</a:t>
            </a:r>
            <a:r>
              <a:rPr lang="en-US" altLang="zh-TW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家長的壓力增加</a:t>
            </a:r>
            <a:r>
              <a:rPr lang="en-US" altLang="zh-TW" dirty="0">
                <a:solidFill>
                  <a:srgbClr val="A73A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A73AE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>
            <a:extLst>
              <a:ext uri="{FF2B5EF4-FFF2-40B4-BE49-F238E27FC236}">
                <a16:creationId xmlns:a16="http://schemas.microsoft.com/office/drawing/2014/main" id="{AA3E74F4-DEFB-4368-A277-ADA94C05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08" y="410585"/>
            <a:ext cx="10972800" cy="1076469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TW" altLang="en-US" sz="5400" dirty="0">
                <a:solidFill>
                  <a:srgbClr val="0070C0"/>
                </a:solidFill>
                <a:latin typeface="華康隸書體W5" panose="02010609000101010101" pitchFamily="49" charset="-120"/>
                <a:ea typeface="華康隸書體W5" panose="02010609000101010101" pitchFamily="49" charset="-120"/>
              </a:rPr>
              <a:t>二、線上教學的缺點</a:t>
            </a:r>
            <a:endParaRPr lang="zh-TW" altLang="en-US" sz="5400" dirty="0">
              <a:solidFill>
                <a:srgbClr val="0070C0"/>
              </a:solidFill>
            </a:endParaRPr>
          </a:p>
        </p:txBody>
      </p:sp>
      <p:sp>
        <p:nvSpPr>
          <p:cNvPr id="6147" name="內容版面配置區 2">
            <a:extLst>
              <a:ext uri="{FF2B5EF4-FFF2-40B4-BE49-F238E27FC236}">
                <a16:creationId xmlns:a16="http://schemas.microsoft.com/office/drawing/2014/main" id="{E6228E7C-7A48-420C-80CF-65815F6F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55" y="1487055"/>
            <a:ext cx="10881158" cy="4894696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硬體設備需求高。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網路、鏡頭、麥克風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需家長支援。</a:t>
            </a:r>
            <a:endParaRPr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教學過程無法看到學生反應，缺乏即時性。</a:t>
            </a:r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看不到學生切換二個視頻，玩線上遊戲、看影片。</a:t>
            </a:r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教師課前負擔變重。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備課需考慮線上教學的限制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教師、家長課後負擔變重。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線上批改作業、期中期末收送批閱作業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學生普遍成績下降。</a:t>
            </a:r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長時間看</a:t>
            </a:r>
            <a:r>
              <a:rPr lang="en-US" altLang="zh-TW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螢幕，影響學生視力。</a:t>
            </a:r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56437CBC-5ED1-440A-BA04-C9659670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36695"/>
            <a:ext cx="10972800" cy="8001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5400" dirty="0">
                <a:solidFill>
                  <a:srgbClr val="00B050"/>
                </a:solidFill>
                <a:latin typeface="華康隸書體W5" panose="02010609000101010101" pitchFamily="49" charset="-120"/>
                <a:ea typeface="華康隸書體W5" panose="02010609000101010101" pitchFamily="49" charset="-120"/>
              </a:rPr>
              <a:t>三、低年級的線上教學</a:t>
            </a:r>
            <a:endParaRPr lang="zh-TW" altLang="en-US" sz="5400" dirty="0">
              <a:solidFill>
                <a:srgbClr val="00B050"/>
              </a:solidFill>
            </a:endParaRPr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BDAC0080-A831-4A13-AC6D-1040CE3B3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3" y="1219201"/>
            <a:ext cx="10972800" cy="516255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需家長協助載具的操作及設定。</a:t>
            </a:r>
            <a:endParaRPr lang="en-US" altLang="zh-TW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需親師合作，監督孩子看</a:t>
            </a:r>
            <a:r>
              <a:rPr lang="en-US" altLang="zh-TW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螢幕，每</a:t>
            </a:r>
            <a:r>
              <a:rPr lang="en-US" altLang="zh-TW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分鐘休息</a:t>
            </a:r>
            <a:r>
              <a:rPr lang="en-US" altLang="zh-TW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需家長協助繳交線上作業。</a:t>
            </a:r>
            <a:endParaRPr lang="en-US" altLang="zh-TW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提前開教室、點名提醒孩子上線。</a:t>
            </a:r>
            <a:endParaRPr lang="en-US" altLang="zh-TW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考慮低年級小朋友的視力保健，每日同步與非同步的上線時間不宜過長。</a:t>
            </a:r>
            <a:endParaRPr lang="en-US" altLang="zh-TW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低年級受限資訊能力較弱，無法作線上分組討論。僅能個別開麥克風發表，或以紙筆</a:t>
            </a:r>
            <a:r>
              <a:rPr lang="en-US" altLang="zh-TW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小白板</a:t>
            </a:r>
            <a:r>
              <a:rPr lang="en-US" altLang="zh-TW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書寫展示。</a:t>
            </a:r>
            <a:endParaRPr lang="en-US" altLang="zh-TW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996FAE60-0F86-4187-B3BB-42F896FB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26" y="281277"/>
            <a:ext cx="10972800" cy="8001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5400" dirty="0">
                <a:solidFill>
                  <a:srgbClr val="FF3300"/>
                </a:solidFill>
                <a:latin typeface="華康隸書體W5" panose="02010609000101010101" pitchFamily="49" charset="-120"/>
                <a:ea typeface="華康隸書體W5" panose="02010609000101010101" pitchFamily="49" charset="-120"/>
              </a:rPr>
              <a:t>四、線上教學的未來式</a:t>
            </a:r>
            <a:endParaRPr lang="zh-TW" altLang="en-US" sz="5400" dirty="0">
              <a:solidFill>
                <a:schemeClr val="accent2"/>
              </a:solidFill>
            </a:endParaRPr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342924B7-377C-4B45-AE8D-DED797AFD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3" y="1219201"/>
            <a:ext cx="10972800" cy="51625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線上教學的課堂模式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非同步→同步→混成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設定每日線上課程時數的上限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保護視力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提供老師線上教學教材教法的實體研習。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之前急就章，感謝嘉尹、怡伶無私奉獻分享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線上課表</a:t>
            </a:r>
            <a:r>
              <a:rPr lang="en-US" altLang="zh-TW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每科兩節課</a:t>
            </a:r>
            <a:r>
              <a:rPr lang="en-US" altLang="zh-TW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的實施方式？</a:t>
            </a:r>
            <a:endParaRPr lang="en-US" altLang="zh-TW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混成方式？ </a:t>
            </a:r>
            <a:endParaRPr lang="en-US" altLang="zh-TW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線上同步</a:t>
            </a:r>
            <a:r>
              <a:rPr lang="en-US" altLang="zh-TW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分鐘→習寫</a:t>
            </a:r>
            <a:r>
              <a:rPr lang="en-US" altLang="zh-TW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非同步自學</a:t>
            </a:r>
            <a:endParaRPr lang="en-US" altLang="zh-TW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5A79-AD28-49BF-BB1B-B9F2E8F5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5" r="9089" b="1948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7101EF-FB02-4704-AA64-9D712ED8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605208" cy="2629332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000" dirty="0"/>
              <a:t>公開觀課</a:t>
            </a:r>
            <a:r>
              <a:rPr lang="en-US" altLang="zh-TW" sz="4000" dirty="0"/>
              <a:t>3.0</a:t>
            </a:r>
            <a:br>
              <a:rPr lang="en-US" altLang="zh-TW" dirty="0"/>
            </a:br>
            <a:r>
              <a:rPr lang="zh-TW" altLang="en-US" b="1" dirty="0"/>
              <a:t>雙語教學探討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2256C0-52D3-4767-8416-86526C6F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605208" cy="1514230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/>
              <a:t>主講人 </a:t>
            </a:r>
            <a:endParaRPr lang="en-US" altLang="zh-TW" sz="4400" dirty="0"/>
          </a:p>
          <a:p>
            <a:pPr algn="l"/>
            <a:r>
              <a:rPr lang="zh-TW" altLang="en-US" sz="4400" dirty="0"/>
              <a:t>           林慧萍 溫美幸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9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600" y="210873"/>
            <a:ext cx="11360800" cy="7636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27" b="1" dirty="0">
                <a:solidFill>
                  <a:srgbClr val="202729"/>
                </a:solidFill>
              </a:rPr>
              <a:t>雙語教學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5600" y="974473"/>
            <a:ext cx="11360800" cy="5766985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2030</a:t>
            </a:r>
            <a:r>
              <a:rPr lang="zh-TW" altLang="zh-TW" sz="4400" b="1" dirty="0">
                <a:solidFill>
                  <a:srgbClr val="FF0000"/>
                </a:solidFill>
              </a:rPr>
              <a:t>年雙語國家政策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pPr marL="152396" indent="0">
              <a:lnSpc>
                <a:spcPct val="160000"/>
              </a:lnSpc>
              <a:buNone/>
            </a:pPr>
            <a:r>
              <a:rPr lang="en-US" altLang="zh-TW" sz="4400" dirty="0"/>
              <a:t>    </a:t>
            </a:r>
            <a:r>
              <a:rPr lang="zh-TW" altLang="zh-TW" sz="4400" dirty="0"/>
              <a:t>「落實中小學</a:t>
            </a:r>
            <a:r>
              <a:rPr lang="zh-TW" altLang="zh-TW" sz="4400" b="1" dirty="0"/>
              <a:t>英語課採全英語授課</a:t>
            </a:r>
            <a:r>
              <a:rPr lang="zh-TW" altLang="zh-TW" sz="4400" dirty="0"/>
              <a:t>」</a:t>
            </a:r>
            <a:endParaRPr lang="en-US" altLang="zh-TW" sz="4400" dirty="0"/>
          </a:p>
          <a:p>
            <a:pPr marL="152396" indent="0">
              <a:lnSpc>
                <a:spcPct val="160000"/>
              </a:lnSpc>
              <a:buNone/>
            </a:pPr>
            <a:r>
              <a:rPr lang="en-US" altLang="zh-TW" sz="4400" dirty="0"/>
              <a:t>    </a:t>
            </a:r>
            <a:r>
              <a:rPr lang="zh-TW" altLang="zh-TW" sz="4400" dirty="0"/>
              <a:t>「推動中小學</a:t>
            </a:r>
            <a:r>
              <a:rPr lang="zh-TW" altLang="zh-TW" sz="4400" b="1" dirty="0"/>
              <a:t>部分學科採英語授課</a:t>
            </a:r>
            <a:r>
              <a:rPr lang="zh-TW" altLang="zh-TW" sz="4400" dirty="0"/>
              <a:t>」</a:t>
            </a:r>
            <a:endParaRPr lang="en-US" altLang="zh-TW" sz="4400" dirty="0"/>
          </a:p>
          <a:p>
            <a:pPr lvl="0">
              <a:lnSpc>
                <a:spcPct val="210000"/>
              </a:lnSpc>
            </a:pPr>
            <a:r>
              <a:rPr lang="zh-TW" altLang="zh-TW" sz="4400" b="1" dirty="0">
                <a:solidFill>
                  <a:srgbClr val="FF0000"/>
                </a:solidFill>
              </a:rPr>
              <a:t>雙語教育並非全英語教學：應提供現場教師彈性推動。</a:t>
            </a:r>
            <a:endParaRPr lang="zh-TW" altLang="zh-TW" sz="4400" dirty="0">
              <a:solidFill>
                <a:srgbClr val="FF0000"/>
              </a:solidFill>
            </a:endParaRPr>
          </a:p>
          <a:p>
            <a:pPr marL="152396" indent="0">
              <a:buNone/>
            </a:pPr>
            <a:endParaRPr lang="en-US" altLang="zh-TW" sz="4400" b="1" dirty="0"/>
          </a:p>
          <a:p>
            <a:pPr lvl="0"/>
            <a:r>
              <a:rPr lang="zh-TW" altLang="zh-TW" sz="4400" b="1" dirty="0">
                <a:solidFill>
                  <a:srgbClr val="FF0000"/>
                </a:solidFill>
              </a:rPr>
              <a:t>實施雙語教育時，可以這樣做</a:t>
            </a:r>
            <a:r>
              <a:rPr lang="zh-TW" altLang="en-US" sz="4400" b="1" dirty="0">
                <a:solidFill>
                  <a:srgbClr val="FF0000"/>
                </a:solidFill>
              </a:rPr>
              <a:t>～</a:t>
            </a:r>
            <a:endParaRPr lang="zh-TW" altLang="zh-TW" sz="4400" dirty="0">
              <a:solidFill>
                <a:srgbClr val="FF0000"/>
              </a:solidFill>
            </a:endParaRPr>
          </a:p>
          <a:p>
            <a:pPr marL="152396" indent="0">
              <a:lnSpc>
                <a:spcPct val="170000"/>
              </a:lnSpc>
              <a:buNone/>
            </a:pPr>
            <a:r>
              <a:rPr lang="en-US" altLang="zh-TW" sz="4400" dirty="0"/>
              <a:t>      (1 ) </a:t>
            </a:r>
            <a:r>
              <a:rPr lang="zh-TW" altLang="zh-TW" sz="4400" dirty="0"/>
              <a:t>教材可</a:t>
            </a:r>
            <a:r>
              <a:rPr lang="zh-TW" altLang="en-US" sz="4400" dirty="0"/>
              <a:t>先</a:t>
            </a:r>
            <a:r>
              <a:rPr lang="zh-TW" altLang="zh-TW" sz="4400" dirty="0"/>
              <a:t>列生字表</a:t>
            </a:r>
            <a:endParaRPr lang="en-US" altLang="zh-TW" sz="4400" dirty="0"/>
          </a:p>
          <a:p>
            <a:pPr marL="152396" indent="0">
              <a:lnSpc>
                <a:spcPct val="170000"/>
              </a:lnSpc>
              <a:buNone/>
            </a:pPr>
            <a:r>
              <a:rPr lang="en-US" altLang="zh-TW" sz="4400" dirty="0"/>
              <a:t>      (2) </a:t>
            </a:r>
            <a:r>
              <a:rPr lang="zh-TW" altLang="zh-TW" sz="4400" dirty="0"/>
              <a:t>忘了標準英語這回事</a:t>
            </a:r>
            <a:endParaRPr lang="en-US" altLang="zh-TW" sz="4400" dirty="0"/>
          </a:p>
          <a:p>
            <a:pPr marL="152396" indent="0">
              <a:lnSpc>
                <a:spcPct val="170000"/>
              </a:lnSpc>
              <a:buNone/>
            </a:pPr>
            <a:r>
              <a:rPr lang="en-US" altLang="zh-TW" sz="4400" dirty="0"/>
              <a:t>      (3) </a:t>
            </a:r>
            <a:r>
              <a:rPr lang="zh-TW" altLang="zh-TW" sz="4400" dirty="0"/>
              <a:t>創造五感的語境</a:t>
            </a:r>
            <a:endParaRPr lang="en-US" altLang="zh-TW" sz="4400" dirty="0"/>
          </a:p>
          <a:p>
            <a:pPr marL="152396" indent="0">
              <a:lnSpc>
                <a:spcPct val="170000"/>
              </a:lnSpc>
              <a:buNone/>
            </a:pPr>
            <a:r>
              <a:rPr lang="en-US" altLang="zh-TW" sz="4400" dirty="0"/>
              <a:t>      (4) </a:t>
            </a:r>
            <a:r>
              <a:rPr lang="zh-TW" altLang="zh-TW" sz="4400" dirty="0"/>
              <a:t>日常生活管教，亦可使用英語</a:t>
            </a:r>
          </a:p>
          <a:p>
            <a:pPr marL="152396" indent="0">
              <a:lnSpc>
                <a:spcPct val="170000"/>
              </a:lnSpc>
              <a:buNone/>
            </a:pPr>
            <a:r>
              <a:rPr lang="en-US" altLang="zh-TW" sz="4400" dirty="0"/>
              <a:t>      (5) </a:t>
            </a:r>
            <a:r>
              <a:rPr lang="zh-TW" altLang="zh-TW" sz="4400" dirty="0"/>
              <a:t>善用課室英語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152396" indent="0">
              <a:buNone/>
            </a:pPr>
            <a:endParaRPr lang="en-US" altLang="zh-TW" b="1" dirty="0"/>
          </a:p>
          <a:p>
            <a:pPr marL="152396" indent="0">
              <a:buNone/>
            </a:pP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209752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rgbClr val="202729"/>
                </a:solidFill>
              </a:rPr>
              <a:t>雙語教學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zh-TW" altLang="zh-TW" sz="2667" b="1" dirty="0">
                <a:solidFill>
                  <a:srgbClr val="FF0000"/>
                </a:solidFill>
              </a:rPr>
              <a:t>疑惑，遇到的困難</a:t>
            </a:r>
            <a:r>
              <a:rPr lang="zh-TW" altLang="en-US" sz="2667" b="1" dirty="0">
                <a:solidFill>
                  <a:srgbClr val="FF0000"/>
                </a:solidFill>
              </a:rPr>
              <a:t>～</a:t>
            </a:r>
            <a:endParaRPr lang="zh-TW" altLang="zh-TW" sz="2667" dirty="0">
              <a:solidFill>
                <a:srgbClr val="FF0000"/>
              </a:solidFill>
            </a:endParaRPr>
          </a:p>
          <a:p>
            <a:pPr marL="152396" indent="0">
              <a:lnSpc>
                <a:spcPct val="160000"/>
              </a:lnSpc>
              <a:buNone/>
            </a:pPr>
            <a:r>
              <a:rPr lang="en-US" altLang="zh-TW" sz="2667" dirty="0"/>
              <a:t>   </a:t>
            </a:r>
            <a:r>
              <a:rPr lang="zh-TW" altLang="en-US" sz="2667" dirty="0"/>
              <a:t>   </a:t>
            </a:r>
            <a:r>
              <a:rPr lang="en-US" altLang="zh-TW" sz="2667" dirty="0"/>
              <a:t>(1 ) </a:t>
            </a:r>
            <a:r>
              <a:rPr lang="zh-TW" altLang="zh-TW" sz="2667" dirty="0"/>
              <a:t>一般教師能力不足，面對雙語教學壓力大，師資培訓制度及管道？</a:t>
            </a:r>
            <a:endParaRPr lang="en-US" altLang="zh-TW" sz="2667" dirty="0"/>
          </a:p>
          <a:p>
            <a:pPr marL="152396" indent="0">
              <a:lnSpc>
                <a:spcPct val="160000"/>
              </a:lnSpc>
              <a:buNone/>
            </a:pPr>
            <a:r>
              <a:rPr lang="zh-TW" altLang="en-US" sz="2667" dirty="0"/>
              <a:t>　</a:t>
            </a:r>
            <a:r>
              <a:rPr lang="en-US" altLang="zh-TW" sz="2667" dirty="0"/>
              <a:t>  (2) </a:t>
            </a:r>
            <a:r>
              <a:rPr lang="zh-TW" altLang="zh-TW" sz="2667" dirty="0"/>
              <a:t>廣聘外籍教師</a:t>
            </a:r>
            <a:r>
              <a:rPr lang="en-US" altLang="zh-TW" sz="2667" dirty="0"/>
              <a:t>……</a:t>
            </a:r>
            <a:r>
              <a:rPr lang="zh-TW" altLang="zh-TW" sz="2667" dirty="0"/>
              <a:t>師資、素質？</a:t>
            </a:r>
            <a:endParaRPr lang="en-US" altLang="zh-TW" sz="2667" dirty="0"/>
          </a:p>
          <a:p>
            <a:pPr marL="152396" indent="0">
              <a:lnSpc>
                <a:spcPct val="160000"/>
              </a:lnSpc>
              <a:buNone/>
            </a:pPr>
            <a:r>
              <a:rPr lang="en-US" altLang="zh-TW" sz="2667" dirty="0"/>
              <a:t>      (3) </a:t>
            </a:r>
            <a:r>
              <a:rPr lang="zh-TW" altLang="zh-TW" sz="2667" dirty="0"/>
              <a:t>外籍教師、本國教師合作模式？教學科</a:t>
            </a:r>
            <a:r>
              <a:rPr lang="zh-TW" altLang="en-US" sz="2667" dirty="0"/>
              <a:t>？</a:t>
            </a:r>
            <a:r>
              <a:rPr lang="zh-TW" altLang="zh-TW" sz="2667" dirty="0"/>
              <a:t>教英語</a:t>
            </a:r>
            <a:r>
              <a:rPr lang="zh-TW" altLang="en-US" sz="2667" dirty="0"/>
              <a:t>？</a:t>
            </a:r>
            <a:endParaRPr lang="zh-TW" altLang="zh-TW" sz="2667" dirty="0"/>
          </a:p>
          <a:p>
            <a:pPr marL="152396" indent="0">
              <a:lnSpc>
                <a:spcPct val="160000"/>
              </a:lnSpc>
              <a:buNone/>
            </a:pPr>
            <a:r>
              <a:rPr lang="en-US" altLang="zh-TW" sz="2667" dirty="0"/>
              <a:t>      (4) </a:t>
            </a:r>
            <a:r>
              <a:rPr lang="zh-TW" altLang="zh-TW" sz="2667" dirty="0"/>
              <a:t>何謂雙語學校？課堂中講英語比例？雙語教學佔總授課時數比例？</a:t>
            </a:r>
            <a:endParaRPr lang="zh-TW" altLang="en-US" sz="2667" dirty="0"/>
          </a:p>
        </p:txBody>
      </p:sp>
    </p:spTree>
    <p:extLst>
      <p:ext uri="{BB962C8B-B14F-4D97-AF65-F5344CB8AC3E}">
        <p14:creationId xmlns:p14="http://schemas.microsoft.com/office/powerpoint/2010/main" val="319058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5A79-AD28-49BF-BB1B-B9F2E8F5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5" r="9089" b="1948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7101EF-FB02-4704-AA64-9D712ED8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605208" cy="2629332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000" dirty="0"/>
              <a:t>公開觀課</a:t>
            </a:r>
            <a:r>
              <a:rPr lang="en-US" altLang="zh-TW" sz="4000" dirty="0"/>
              <a:t>3.0</a:t>
            </a:r>
            <a:br>
              <a:rPr lang="en-US" altLang="zh-TW" dirty="0"/>
            </a:br>
            <a:r>
              <a:rPr lang="zh-TW" altLang="en-US" b="1" dirty="0"/>
              <a:t>跨領域課程探討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2256C0-52D3-4767-8416-86526C6F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605208" cy="1514230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/>
              <a:t>主講人 </a:t>
            </a:r>
            <a:endParaRPr lang="en-US" altLang="zh-TW" sz="4400" dirty="0"/>
          </a:p>
          <a:p>
            <a:pPr algn="l"/>
            <a:r>
              <a:rPr lang="zh-TW" altLang="en-US" sz="4400" dirty="0"/>
              <a:t>           杜嘉尹 杜佩娟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90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zh-TW" altLang="en-US" sz="4827" b="1" dirty="0"/>
              <a:t>雙語教學</a:t>
            </a:r>
            <a:endParaRPr sz="4827" b="1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85400" y="156120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1219170" indent="0">
              <a:spcBef>
                <a:spcPts val="1600"/>
              </a:spcBef>
              <a:buNone/>
            </a:pPr>
            <a:r>
              <a:rPr lang="zh-TW" altLang="en-US" sz="10933" b="1" dirty="0"/>
              <a:t>   注重</a:t>
            </a:r>
            <a:r>
              <a:rPr lang="zh-TW" altLang="en-US" sz="10933" b="1" dirty="0">
                <a:solidFill>
                  <a:srgbClr val="FF0000"/>
                </a:solidFill>
              </a:rPr>
              <a:t>生活應用</a:t>
            </a:r>
            <a:r>
              <a:rPr lang="zh-TW" altLang="en-US" sz="10933" b="1" dirty="0"/>
              <a:t>			</a:t>
            </a:r>
            <a:r>
              <a:rPr lang="en-US" altLang="zh-TW" sz="10933" b="1" dirty="0"/>
              <a:t>         </a:t>
            </a:r>
            <a:r>
              <a:rPr lang="zh-TW" altLang="en-US" sz="10933" b="1" dirty="0"/>
              <a:t>注重</a:t>
            </a:r>
            <a:r>
              <a:rPr lang="zh-TW" altLang="en-US" sz="10933" b="1" dirty="0">
                <a:solidFill>
                  <a:srgbClr val="FF0000"/>
                </a:solidFill>
              </a:rPr>
              <a:t>基本學力</a:t>
            </a:r>
            <a:endParaRPr sz="10933" b="1" dirty="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1" name="Google Shape;61;p13"/>
          <p:cNvSpPr/>
          <p:nvPr/>
        </p:nvSpPr>
        <p:spPr>
          <a:xfrm>
            <a:off x="933900" y="1561200"/>
            <a:ext cx="4688400" cy="2957200"/>
          </a:xfrm>
          <a:prstGeom prst="flowChartConnector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4000" b="1"/>
              <a:t>CLIL</a:t>
            </a:r>
            <a:endParaRPr sz="4000" b="1"/>
          </a:p>
          <a:p>
            <a:pPr algn="ctr"/>
            <a:r>
              <a:rPr lang="en-US" altLang="zh-TW" sz="1200" b="1"/>
              <a:t>Content &amp; Language Intergrated Learning</a:t>
            </a:r>
            <a:endParaRPr sz="1200" b="1"/>
          </a:p>
          <a:p>
            <a:pPr algn="ctr"/>
            <a:r>
              <a:rPr lang="zh-TW" altLang="en-US" sz="2400" b="1"/>
              <a:t>語言和內容整合式學習</a:t>
            </a:r>
            <a:endParaRPr sz="2400" b="1"/>
          </a:p>
          <a:p>
            <a:pPr algn="ctr"/>
            <a:r>
              <a:rPr lang="en-US" altLang="zh-TW" sz="1600" b="1"/>
              <a:t>(</a:t>
            </a:r>
            <a:r>
              <a:rPr lang="zh-TW" altLang="en-US" sz="1600" b="1"/>
              <a:t>英語融入其他科目</a:t>
            </a:r>
            <a:r>
              <a:rPr lang="en-US" altLang="zh-TW" sz="1600" b="1"/>
              <a:t>)</a:t>
            </a:r>
            <a:endParaRPr sz="1067"/>
          </a:p>
          <a:p>
            <a:pPr algn="ctr"/>
            <a:r>
              <a:rPr lang="zh-TW" altLang="en-US" sz="2400" b="1"/>
              <a:t>強調語言的</a:t>
            </a:r>
            <a:r>
              <a:rPr lang="zh-TW" altLang="en-US" sz="2400" b="1">
                <a:solidFill>
                  <a:srgbClr val="0000FF"/>
                </a:solidFill>
              </a:rPr>
              <a:t>溝通本質</a:t>
            </a:r>
            <a:endParaRPr sz="2400" b="1">
              <a:solidFill>
                <a:srgbClr val="0000FF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6320300" y="1536633"/>
            <a:ext cx="4688400" cy="2957200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4000" b="1"/>
              <a:t>EMI</a:t>
            </a:r>
            <a:endParaRPr sz="4000" b="1"/>
          </a:p>
          <a:p>
            <a:pPr algn="ctr"/>
            <a:r>
              <a:rPr lang="en-US" altLang="zh-TW" sz="1333" b="1"/>
              <a:t>English as a Medium of Instruction</a:t>
            </a:r>
            <a:endParaRPr sz="1333" b="1"/>
          </a:p>
          <a:p>
            <a:pPr algn="ctr"/>
            <a:r>
              <a:rPr lang="zh-TW" altLang="en-US" sz="2400" b="1"/>
              <a:t>全英語授課模式</a:t>
            </a:r>
            <a:endParaRPr sz="2400" b="1"/>
          </a:p>
          <a:p>
            <a:pPr algn="ctr"/>
            <a:endParaRPr sz="2400" b="1"/>
          </a:p>
          <a:p>
            <a:pPr algn="ctr"/>
            <a:r>
              <a:rPr lang="zh-TW" altLang="en-US" sz="2400" b="1"/>
              <a:t>強調語言的</a:t>
            </a:r>
            <a:r>
              <a:rPr lang="zh-TW" altLang="en-US" sz="2400" b="1">
                <a:solidFill>
                  <a:srgbClr val="0000FF"/>
                </a:solidFill>
              </a:rPr>
              <a:t>正確性</a:t>
            </a:r>
            <a:endParaRPr sz="2400" b="1">
              <a:solidFill>
                <a:srgbClr val="0000FF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820467" y="4764100"/>
            <a:ext cx="783200" cy="67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64;p13"/>
          <p:cNvSpPr/>
          <p:nvPr/>
        </p:nvSpPr>
        <p:spPr>
          <a:xfrm>
            <a:off x="8291900" y="4764100"/>
            <a:ext cx="745200" cy="67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zh-TW" altLang="en-US" sz="4827" b="1" dirty="0"/>
              <a:t>雙語教學</a:t>
            </a:r>
            <a:endParaRPr sz="4827" b="1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3933200" cy="36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zh-TW" sz="2933" b="1" dirty="0">
                <a:solidFill>
                  <a:srgbClr val="20124D"/>
                </a:solidFill>
              </a:rPr>
              <a:t>H</a:t>
            </a:r>
            <a:r>
              <a:rPr lang="en-US" altLang="zh-TW" sz="2933" dirty="0">
                <a:solidFill>
                  <a:srgbClr val="20124D"/>
                </a:solidFill>
              </a:rPr>
              <a:t>ow?</a:t>
            </a:r>
            <a:endParaRPr sz="2933" dirty="0">
              <a:solidFill>
                <a:srgbClr val="20124D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zh-TW" sz="2933" b="1" dirty="0">
                <a:solidFill>
                  <a:srgbClr val="0000FF"/>
                </a:solidFill>
              </a:rPr>
              <a:t>O</a:t>
            </a:r>
            <a:r>
              <a:rPr lang="zh-TW" altLang="en-US" sz="2933" b="1" dirty="0">
                <a:solidFill>
                  <a:srgbClr val="0000FF"/>
                </a:solidFill>
              </a:rPr>
              <a:t>肢體語言</a:t>
            </a:r>
            <a:endParaRPr sz="2933" b="1" dirty="0">
              <a:solidFill>
                <a:srgbClr val="0000FF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zh-TW" sz="2933" b="1" dirty="0">
                <a:solidFill>
                  <a:srgbClr val="0000FF"/>
                </a:solidFill>
              </a:rPr>
              <a:t>O</a:t>
            </a:r>
            <a:r>
              <a:rPr lang="zh-TW" altLang="en-US" sz="2933" b="1" dirty="0">
                <a:solidFill>
                  <a:srgbClr val="0000FF"/>
                </a:solidFill>
              </a:rPr>
              <a:t>化繁為簡</a:t>
            </a:r>
            <a:endParaRPr sz="2933" b="1" dirty="0">
              <a:solidFill>
                <a:srgbClr val="0000FF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zh-TW" sz="2933" b="1" dirty="0">
                <a:solidFill>
                  <a:srgbClr val="0000FF"/>
                </a:solidFill>
              </a:rPr>
              <a:t>O</a:t>
            </a:r>
            <a:r>
              <a:rPr lang="zh-TW" altLang="en-US" sz="2933" b="1" dirty="0">
                <a:solidFill>
                  <a:srgbClr val="0000FF"/>
                </a:solidFill>
              </a:rPr>
              <a:t>實物或圖像</a:t>
            </a:r>
            <a:endParaRPr sz="2933" b="1" dirty="0">
              <a:solidFill>
                <a:srgbClr val="0000FF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altLang="zh-TW" sz="2933" b="1" dirty="0">
                <a:solidFill>
                  <a:srgbClr val="0000FF"/>
                </a:solidFill>
              </a:rPr>
              <a:t>O</a:t>
            </a:r>
            <a:r>
              <a:rPr lang="zh-TW" altLang="en-US" sz="2933" b="1" dirty="0">
                <a:solidFill>
                  <a:srgbClr val="0000FF"/>
                </a:solidFill>
              </a:rPr>
              <a:t>重複再重複</a:t>
            </a:r>
            <a:endParaRPr sz="2933" b="1" dirty="0">
              <a:solidFill>
                <a:srgbClr val="0000FF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3284267" y="1356967"/>
            <a:ext cx="3867200" cy="354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zh-TW" sz="2933" b="1">
                <a:solidFill>
                  <a:srgbClr val="20124D"/>
                </a:solidFill>
              </a:rPr>
              <a:t>W</a:t>
            </a:r>
            <a:r>
              <a:rPr lang="en-US" altLang="zh-TW" sz="2933">
                <a:solidFill>
                  <a:srgbClr val="20124D"/>
                </a:solidFill>
              </a:rPr>
              <a:t>hat?</a:t>
            </a:r>
            <a:endParaRPr sz="2933">
              <a:solidFill>
                <a:srgbClr val="20124D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zh-TW" sz="2933" b="1">
                <a:solidFill>
                  <a:srgbClr val="0000FF"/>
                </a:solidFill>
              </a:rPr>
              <a:t>O</a:t>
            </a:r>
            <a:r>
              <a:rPr lang="zh-TW" altLang="en-US" sz="2933" b="1">
                <a:solidFill>
                  <a:srgbClr val="0000FF"/>
                </a:solidFill>
              </a:rPr>
              <a:t>課室英文</a:t>
            </a:r>
            <a:endParaRPr sz="2933" b="1">
              <a:solidFill>
                <a:srgbClr val="0000FF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altLang="zh-TW" sz="2933" b="1">
                <a:solidFill>
                  <a:srgbClr val="0000FF"/>
                </a:solidFill>
              </a:rPr>
              <a:t>O</a:t>
            </a:r>
            <a:r>
              <a:rPr lang="zh-TW" altLang="en-US" sz="2933" b="1">
                <a:solidFill>
                  <a:srgbClr val="0000FF"/>
                </a:solidFill>
              </a:rPr>
              <a:t>雙語環境</a:t>
            </a:r>
            <a:endParaRPr sz="2933" b="1">
              <a:solidFill>
                <a:srgbClr val="0000FF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294967295"/>
          </p:nvPr>
        </p:nvSpPr>
        <p:spPr>
          <a:xfrm>
            <a:off x="7716838" y="1357313"/>
            <a:ext cx="4475162" cy="35480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zh-TW" sz="2933" b="1">
                <a:solidFill>
                  <a:srgbClr val="20124D"/>
                </a:solidFill>
              </a:rPr>
              <a:t>B</a:t>
            </a:r>
            <a:r>
              <a:rPr lang="en-US" altLang="zh-TW" sz="2933">
                <a:solidFill>
                  <a:srgbClr val="20124D"/>
                </a:solidFill>
              </a:rPr>
              <a:t>eliefs</a:t>
            </a:r>
            <a:endParaRPr sz="2933">
              <a:solidFill>
                <a:srgbClr val="20124D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zh-TW" sz="2933" b="1">
                <a:solidFill>
                  <a:srgbClr val="0000FF"/>
                </a:solidFill>
              </a:rPr>
              <a:t>O</a:t>
            </a:r>
            <a:r>
              <a:rPr lang="zh-TW" altLang="en-US" sz="2933" b="1">
                <a:solidFill>
                  <a:srgbClr val="0000FF"/>
                </a:solidFill>
              </a:rPr>
              <a:t>沒有標準英文這回事</a:t>
            </a:r>
            <a:endParaRPr sz="2933" b="1">
              <a:solidFill>
                <a:srgbClr val="0000FF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altLang="zh-TW" sz="2933" b="1">
                <a:solidFill>
                  <a:srgbClr val="0000FF"/>
                </a:solidFill>
              </a:rPr>
              <a:t>O</a:t>
            </a:r>
            <a:r>
              <a:rPr lang="zh-TW" altLang="en-US" sz="2933" b="1">
                <a:solidFill>
                  <a:srgbClr val="0000FF"/>
                </a:solidFill>
              </a:rPr>
              <a:t>輸入足夠終會輸出</a:t>
            </a:r>
            <a:endParaRPr sz="2933" b="1">
              <a:solidFill>
                <a:srgbClr val="0000FF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6138"/>
          <a:stretch/>
        </p:blipFill>
        <p:spPr>
          <a:xfrm>
            <a:off x="1072782" y="5027367"/>
            <a:ext cx="2931821" cy="164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r="3855"/>
          <a:stretch/>
        </p:blipFill>
        <p:spPr>
          <a:xfrm>
            <a:off x="9792187" y="3429000"/>
            <a:ext cx="1984215" cy="323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t="13711" b="15426"/>
          <a:stretch/>
        </p:blipFill>
        <p:spPr>
          <a:xfrm>
            <a:off x="4157800" y="4720581"/>
            <a:ext cx="3511467" cy="194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6">
            <a:alphaModFix/>
          </a:blip>
          <a:srcRect l="3556" r="56965" b="45530"/>
          <a:stretch/>
        </p:blipFill>
        <p:spPr>
          <a:xfrm>
            <a:off x="7791901" y="3851601"/>
            <a:ext cx="1802532" cy="281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5A79-AD28-49BF-BB1B-B9F2E8F5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5" r="9089" b="19482"/>
          <a:stretch/>
        </p:blipFill>
        <p:spPr>
          <a:xfrm>
            <a:off x="4939698" y="0"/>
            <a:ext cx="8668525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7101EF-FB02-4704-AA64-9D712ED8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835" y="1344788"/>
            <a:ext cx="7860802" cy="2629332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000" dirty="0"/>
              <a:t>公開觀課</a:t>
            </a:r>
            <a:r>
              <a:rPr lang="en-US" altLang="zh-TW" sz="4000" dirty="0"/>
              <a:t>3.0</a:t>
            </a:r>
            <a:br>
              <a:rPr lang="en-US" altLang="zh-TW" dirty="0"/>
            </a:br>
            <a:r>
              <a:rPr lang="zh-TW" altLang="en-US" b="1" dirty="0"/>
              <a:t>科技輔助自主學習探討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2256C0-52D3-4767-8416-86526C6F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605208" cy="1514230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/>
              <a:t>主講人 </a:t>
            </a:r>
            <a:endParaRPr lang="en-US" altLang="zh-TW" sz="4400" dirty="0"/>
          </a:p>
          <a:p>
            <a:pPr algn="l"/>
            <a:r>
              <a:rPr lang="zh-TW" altLang="en-US" sz="4400" dirty="0"/>
              <a:t>           林怡伶 江妙如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0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6771" y="422131"/>
            <a:ext cx="8153400" cy="990600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9827"/>
          <a:stretch/>
        </p:blipFill>
        <p:spPr bwMode="auto">
          <a:xfrm>
            <a:off x="2312234" y="3645024"/>
            <a:ext cx="7960230" cy="278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141240" y="2780929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新特黑體" pitchFamily="49" charset="-120"/>
                <a:ea typeface="華康新特黑體" pitchFamily="49" charset="-120"/>
              </a:rPr>
              <a:t>教育部科技輔助自主學習網</a:t>
            </a:r>
          </a:p>
        </p:txBody>
      </p:sp>
      <p:sp>
        <p:nvSpPr>
          <p:cNvPr id="7" name="矩形 6"/>
          <p:cNvSpPr/>
          <p:nvPr/>
        </p:nvSpPr>
        <p:spPr>
          <a:xfrm>
            <a:off x="2135560" y="1484785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108</a:t>
            </a:r>
            <a:r>
              <a:rPr lang="zh-TW" altLang="en-US" sz="2000" dirty="0"/>
              <a:t>學年度開始，教育部啟動「國中小科技輔助自主學習計畫」推動全國科技輔助自主學習實施及推廣，鼓勵縣市政府推廣學校實施數位學習平臺輔助自主學習模式，增進教師教學及學生學習品質。</a:t>
            </a:r>
          </a:p>
        </p:txBody>
      </p:sp>
      <p:sp>
        <p:nvSpPr>
          <p:cNvPr id="8" name="矩形 7"/>
          <p:cNvSpPr/>
          <p:nvPr/>
        </p:nvSpPr>
        <p:spPr>
          <a:xfrm>
            <a:off x="2131829" y="428884"/>
            <a:ext cx="8238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新特黑體" pitchFamily="49" charset="-120"/>
                <a:ea typeface="華康新特黑體" pitchFamily="49" charset="-120"/>
              </a:rPr>
              <a:t>科技輔助自主學習推動計畫</a:t>
            </a:r>
          </a:p>
        </p:txBody>
      </p:sp>
    </p:spTree>
    <p:extLst>
      <p:ext uri="{BB962C8B-B14F-4D97-AF65-F5344CB8AC3E}">
        <p14:creationId xmlns:p14="http://schemas.microsoft.com/office/powerpoint/2010/main" val="2010834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科技輔助自主學習模式</a:t>
            </a:r>
            <a:r>
              <a:rPr lang="en-US" altLang="zh-TW" dirty="0" err="1"/>
              <a:t>SRL</a:t>
            </a:r>
            <a:r>
              <a:rPr lang="zh-TW" altLang="en-US" dirty="0"/>
              <a:t> 舉例</a:t>
            </a:r>
            <a:br>
              <a:rPr lang="en-US" altLang="zh-TW" dirty="0"/>
            </a:br>
            <a:r>
              <a:rPr lang="zh-TW" altLang="en-US" sz="4000" dirty="0">
                <a:solidFill>
                  <a:srgbClr val="A73AE4"/>
                </a:solidFill>
              </a:rPr>
              <a:t>以</a:t>
            </a:r>
            <a:r>
              <a:rPr lang="zh-TW" altLang="en-US" sz="4000" u="sng" dirty="0">
                <a:solidFill>
                  <a:srgbClr val="A73AE4"/>
                </a:solidFill>
              </a:rPr>
              <a:t>因材網解數學題</a:t>
            </a:r>
            <a:r>
              <a:rPr lang="zh-TW" altLang="en-US" sz="4000" dirty="0">
                <a:solidFill>
                  <a:srgbClr val="A73AE4"/>
                </a:solidFill>
              </a:rPr>
              <a:t>為例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690688"/>
            <a:ext cx="8913091" cy="4648298"/>
          </a:xfrm>
        </p:spPr>
      </p:pic>
      <p:sp>
        <p:nvSpPr>
          <p:cNvPr id="7" name="矩形 6"/>
          <p:cNvSpPr/>
          <p:nvPr/>
        </p:nvSpPr>
        <p:spPr>
          <a:xfrm>
            <a:off x="5172364" y="6338986"/>
            <a:ext cx="6612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作者、圖片來源</a:t>
            </a:r>
            <a:r>
              <a:rPr lang="en-US" altLang="zh-TW" sz="1400" dirty="0"/>
              <a:t>: </a:t>
            </a:r>
            <a:r>
              <a:rPr lang="zh-TW" altLang="en-US" sz="1400" dirty="0"/>
              <a:t>高雄市六龜區新威國小黃馨緯        日期</a:t>
            </a:r>
            <a:r>
              <a:rPr lang="en-US" altLang="zh-TW" sz="1400" dirty="0"/>
              <a:t>: 2020-07-30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54805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科技輔助自主學習</a:t>
            </a:r>
            <a:br>
              <a:rPr lang="en-US" altLang="zh-TW" dirty="0"/>
            </a:br>
            <a:r>
              <a:rPr lang="zh-TW" altLang="en-US" dirty="0"/>
              <a:t>       </a:t>
            </a:r>
            <a:r>
              <a:rPr lang="zh-TW" altLang="en-US" dirty="0">
                <a:solidFill>
                  <a:srgbClr val="C00000"/>
                </a:solidFill>
              </a:rPr>
              <a:t>在低年級可以做什麼</a:t>
            </a:r>
            <a:r>
              <a:rPr lang="en-US" altLang="zh-TW" dirty="0">
                <a:solidFill>
                  <a:srgbClr val="C00000"/>
                </a:solidFill>
              </a:rPr>
              <a:t>?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592728"/>
            <a:ext cx="10515600" cy="281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>
            <a:hlinkClick r:id="rId3"/>
          </p:cNvPr>
          <p:cNvSpPr/>
          <p:nvPr/>
        </p:nvSpPr>
        <p:spPr>
          <a:xfrm>
            <a:off x="6168009" y="3068961"/>
            <a:ext cx="357046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Wordwall</a:t>
            </a:r>
            <a:r>
              <a:rPr lang="zh-TW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平台</a:t>
            </a:r>
          </a:p>
        </p:txBody>
      </p:sp>
      <p:sp>
        <p:nvSpPr>
          <p:cNvPr id="7" name="矩形 6">
            <a:hlinkClick r:id="rId4"/>
          </p:cNvPr>
          <p:cNvSpPr/>
          <p:nvPr/>
        </p:nvSpPr>
        <p:spPr>
          <a:xfrm>
            <a:off x="2207568" y="5245226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加減法、乘法表精熟</a:t>
            </a:r>
            <a:endParaRPr lang="en-US" altLang="zh-TW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zh-TW" alt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打地鼠、走迷宮</a:t>
            </a:r>
          </a:p>
        </p:txBody>
      </p:sp>
      <p:sp>
        <p:nvSpPr>
          <p:cNvPr id="8" name="矩形 7"/>
          <p:cNvSpPr/>
          <p:nvPr/>
        </p:nvSpPr>
        <p:spPr>
          <a:xfrm>
            <a:off x="419658" y="1756987"/>
            <a:ext cx="5040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一</a:t>
            </a:r>
            <a:r>
              <a:rPr lang="en-US" altLang="zh-TW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數學精熟應用</a:t>
            </a:r>
          </a:p>
        </p:txBody>
      </p:sp>
    </p:spTree>
    <p:extLst>
      <p:ext uri="{BB962C8B-B14F-4D97-AF65-F5344CB8AC3E}">
        <p14:creationId xmlns:p14="http://schemas.microsoft.com/office/powerpoint/2010/main" val="5344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r="52265"/>
          <a:stretch/>
        </p:blipFill>
        <p:spPr bwMode="auto">
          <a:xfrm>
            <a:off x="1919537" y="2492896"/>
            <a:ext cx="41744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367808" y="5877272"/>
            <a:ext cx="2269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測驗</a:t>
            </a:r>
            <a:r>
              <a:rPr lang="zh-TW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連結</a:t>
            </a: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110" y="1700809"/>
            <a:ext cx="457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二</a:t>
            </a:r>
            <a:r>
              <a:rPr lang="en-US" altLang="zh-TW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自學評量系統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80" y="1700809"/>
            <a:ext cx="33782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>
            <a:hlinkClick r:id="rId5"/>
          </p:cNvPr>
          <p:cNvSpPr/>
          <p:nvPr/>
        </p:nvSpPr>
        <p:spPr>
          <a:xfrm>
            <a:off x="8188854" y="5846544"/>
            <a:ext cx="2376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KAHOOT</a:t>
            </a:r>
            <a:endParaRPr lang="zh-TW" alt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FDE7A91-6946-4B97-A0DD-0CCA699A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科技輔助自主學習</a:t>
            </a:r>
            <a:br>
              <a:rPr lang="en-US" altLang="zh-TW" dirty="0"/>
            </a:br>
            <a:r>
              <a:rPr lang="zh-TW" altLang="en-US" dirty="0"/>
              <a:t>       </a:t>
            </a:r>
            <a:r>
              <a:rPr lang="zh-TW" altLang="en-US" dirty="0">
                <a:solidFill>
                  <a:srgbClr val="C00000"/>
                </a:solidFill>
              </a:rPr>
              <a:t>在低年級可以做什麼</a:t>
            </a:r>
            <a:r>
              <a:rPr lang="en-US" altLang="zh-TW" dirty="0">
                <a:solidFill>
                  <a:srgbClr val="C00000"/>
                </a:solidFill>
              </a:rPr>
              <a:t>?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21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5A79-AD28-49BF-BB1B-B9F2E8F5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5" r="9089" b="1948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7101EF-FB02-4704-AA64-9D712ED8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605208" cy="2629332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000" dirty="0"/>
              <a:t>公開觀課</a:t>
            </a:r>
            <a:r>
              <a:rPr lang="en-US" altLang="zh-TW" sz="4000" dirty="0"/>
              <a:t>3.0</a:t>
            </a:r>
            <a:br>
              <a:rPr lang="en-US" altLang="zh-TW" dirty="0"/>
            </a:b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PBL</a:t>
            </a:r>
            <a:r>
              <a:rPr lang="zh-TW" altLang="en-US" b="1" dirty="0"/>
              <a:t>學習課程探討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2256C0-52D3-4767-8416-86526C6F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1"/>
            <a:ext cx="6605208" cy="1673365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/>
              <a:t>主講人 </a:t>
            </a:r>
            <a:endParaRPr lang="en-US" altLang="zh-TW" sz="4400" dirty="0"/>
          </a:p>
          <a:p>
            <a:pPr algn="l"/>
            <a:r>
              <a:rPr lang="zh-TW" altLang="en-US" sz="4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   潘志煌校長</a:t>
            </a:r>
            <a:endParaRPr lang="en-US" altLang="zh-TW" sz="44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4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341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9"/>
            <a:ext cx="12192000" cy="68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314" y="223837"/>
            <a:ext cx="8117786" cy="956436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問題導向學習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(PBL)</a:t>
            </a:r>
            <a:endParaRPr 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201" y="4644286"/>
            <a:ext cx="3197784" cy="1466873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基隆市信義國小</a:t>
            </a:r>
            <a:endParaRPr lang="en-US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校長潘志煌</a:t>
            </a:r>
            <a:endParaRPr lang="en-US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endParaRPr lang="en-US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2739" y="1480277"/>
            <a:ext cx="5647826" cy="2972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0"/>
              </a:spcBef>
            </a:pP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zh-TW" sz="48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定義</a:t>
            </a:r>
            <a:endParaRPr lang="en-US" altLang="zh-TW" sz="4800" b="1" dirty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ts val="6000"/>
              </a:lnSpc>
              <a:spcBef>
                <a:spcPts val="0"/>
              </a:spcBef>
            </a:pP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zh-TW" sz="48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模式</a:t>
            </a:r>
            <a:endParaRPr lang="en-US" altLang="zh-TW" sz="4800" b="1" dirty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ts val="6000"/>
              </a:lnSpc>
              <a:spcBef>
                <a:spcPts val="0"/>
              </a:spcBef>
            </a:pP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altLang="zh-TW" sz="48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特色</a:t>
            </a:r>
            <a:endParaRPr lang="en-US" altLang="zh-TW" sz="4800" b="1" dirty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ts val="6000"/>
              </a:lnSpc>
              <a:spcBef>
                <a:spcPts val="0"/>
              </a:spcBef>
            </a:pPr>
            <a:endParaRPr lang="en-US" altLang="zh-TW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457B711-A22F-4E2C-A17A-13CFD6197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368" y="1480277"/>
            <a:ext cx="7454004" cy="374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F58EB4-7D15-4C7A-A6E2-391146FB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12" y="411480"/>
            <a:ext cx="10515600" cy="37307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problem-based learning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本位教學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設計思考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蘇菲亞的兩個問題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7D4FCF-2B26-4F4C-B87C-C717D811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5112"/>
            <a:ext cx="10515600" cy="2309049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https://youtu.be/KCt7W--ffhM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576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70" y="3754476"/>
            <a:ext cx="6281475" cy="287650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883" y="1404850"/>
            <a:ext cx="2186247" cy="204493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跨領域課程分類與發展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70" y="831273"/>
            <a:ext cx="4946898" cy="3275214"/>
          </a:xfr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781062"/>
            <a:ext cx="4784787" cy="3192422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40575" y="4172988"/>
            <a:ext cx="2593571" cy="223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彈性學習課程中的跨領域統整課程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21456" y="290945"/>
            <a:ext cx="7725017" cy="788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-60" normalizeH="0" baseline="0" noProof="0" dirty="0">
                <a:ln>
                  <a:noFill/>
                </a:ln>
                <a:solidFill>
                  <a:srgbClr val="1F497C"/>
                </a:solidFill>
                <a:effectLst/>
                <a:uLnTx/>
                <a:uFillTx/>
                <a:latin typeface="MicrosoftJhengHeiRegular"/>
                <a:ea typeface="+mj-ea"/>
                <a:cs typeface="+mj-cs"/>
              </a:rPr>
              <a:t>跨領域課程發展與設計</a:t>
            </a:r>
            <a:endParaRPr kumimoji="0" lang="zh-TW" altLang="en-US" sz="36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5375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543" y="167074"/>
            <a:ext cx="3331029" cy="83441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一、定義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8982" y="1431636"/>
            <a:ext cx="10002982" cy="4137891"/>
          </a:xfrm>
        </p:spPr>
        <p:txBody>
          <a:bodyPr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問題導向學習（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problem-based learning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，簡稱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PBL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ts val="5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是一種課程設計與教學模式，係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以學習者為中心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並利用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真實的問題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引發學習者討論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，透過老師決定教學目標與進行問題的引導，藉由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小組的架構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培養學習者的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思考、討論、批判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問題解決能力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，有效提昇學習者自主學習的動機，並進行目標問題的知識建構、分享與整合。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717550" algn="just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717550" algn="just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717550" algn="just">
              <a:lnSpc>
                <a:spcPts val="4000"/>
              </a:lnSpc>
              <a:spcBef>
                <a:spcPts val="0"/>
              </a:spcBef>
              <a:buNone/>
            </a:pP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505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4033" y="226831"/>
            <a:ext cx="3635825" cy="812344"/>
          </a:xfr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zh-TW" sz="54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模式</a:t>
            </a:r>
            <a:endParaRPr lang="en-US" altLang="zh-TW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4033" y="1196592"/>
            <a:ext cx="10725912" cy="5661408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buNone/>
            </a:pPr>
            <a:r>
              <a:rPr lang="zh-TW" altLang="en-US" sz="3300" b="1" dirty="0">
                <a:latin typeface="微軟正黑體" pitchFamily="34" charset="-120"/>
                <a:ea typeface="微軟正黑體" pitchFamily="34" charset="-120"/>
              </a:rPr>
              <a:t>         學者</a:t>
            </a:r>
            <a:r>
              <a:rPr lang="en-US" altLang="zh-TW" sz="3300" b="1" dirty="0" err="1">
                <a:latin typeface="微軟正黑體" pitchFamily="34" charset="-120"/>
                <a:ea typeface="微軟正黑體" pitchFamily="34" charset="-120"/>
              </a:rPr>
              <a:t>Edens</a:t>
            </a:r>
            <a:r>
              <a:rPr lang="zh-TW" altLang="en-US" sz="3300" b="1" dirty="0">
                <a:latin typeface="微軟正黑體" pitchFamily="34" charset="-120"/>
                <a:ea typeface="微軟正黑體" pitchFamily="34" charset="-120"/>
              </a:rPr>
              <a:t>綜合過去學者所提出之問題導向學習模式步驟並簡化之後，將問題導向學習模式分成以下三個階段：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000"/>
              </a:lnSpc>
              <a:spcBef>
                <a:spcPts val="0"/>
              </a:spcBef>
            </a:pPr>
            <a:endParaRPr lang="en-US" altLang="zh-TW" sz="24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（一）問題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problem development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ts val="5000"/>
              </a:lnSpc>
              <a:spcBef>
                <a:spcPts val="0"/>
              </a:spcBef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   目標問題可由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教師自行決定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師生共同決定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學習者之間共同決定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三種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問題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必須具有一定程度的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複雜度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挑戰性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，並有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足夠的資訊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線索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能引導學習者，進行資料的蒐集與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促成所有學習者的參與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216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0B065F-2F75-4E9E-9F29-6FFF41C05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56" y="1185544"/>
            <a:ext cx="10512087" cy="4651837"/>
          </a:xfrm>
        </p:spPr>
        <p:txBody>
          <a:bodyPr/>
          <a:lstStyle/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（二）問題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起始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探索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initiation of PBL events, inquiry, and investigation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        學習者必須針對第一個步驟所設定的問題進行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問題界定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，並透過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小組合作方式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進行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討論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解決策略的擬定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，以進行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資料的蒐集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問題的探究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2998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0B065F-2F75-4E9E-9F29-6FFF41C05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60" y="1591945"/>
            <a:ext cx="10852182" cy="3044710"/>
          </a:xfrm>
        </p:spPr>
        <p:txBody>
          <a:bodyPr/>
          <a:lstStyle/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（三）問題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解決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problem solution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ts val="5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小組成員將第二個階段所蒐集的資料，進行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過濾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後，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驗證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問題解決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，並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歸納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出正確的問題解決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672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/>
        </p:nvGraphicFramePr>
        <p:xfrm>
          <a:off x="1107002" y="567665"/>
          <a:ext cx="10461172" cy="337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向上箭號圖說文字 6"/>
          <p:cNvSpPr/>
          <p:nvPr/>
        </p:nvSpPr>
        <p:spPr>
          <a:xfrm>
            <a:off x="8545286" y="3265714"/>
            <a:ext cx="2438400" cy="2549868"/>
          </a:xfrm>
          <a:prstGeom prst="upArrowCallout">
            <a:avLst/>
          </a:prstGeom>
          <a:solidFill>
            <a:srgbClr val="CCFF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1463" eaLnBrk="1" hangingPunct="1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分析與過濾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eaLnBrk="1" hangingPunct="1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驗證解決策略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eaLnBrk="1" hangingPunct="1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歸納解決方案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向上箭號圖說文字 7"/>
          <p:cNvSpPr/>
          <p:nvPr/>
        </p:nvSpPr>
        <p:spPr>
          <a:xfrm>
            <a:off x="4865914" y="3154680"/>
            <a:ext cx="2438400" cy="2660904"/>
          </a:xfrm>
          <a:prstGeom prst="upArrowCallout">
            <a:avLst/>
          </a:prstGeom>
          <a:solidFill>
            <a:srgbClr val="FFCC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界定問題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7313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小組合作方式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7313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擬定解決策略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7313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蒐集資料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7313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探究問題</a:t>
            </a:r>
            <a:endParaRPr lang="zh-TW" altLang="en-US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上箭號圖說文字 8"/>
          <p:cNvSpPr/>
          <p:nvPr/>
        </p:nvSpPr>
        <p:spPr>
          <a:xfrm>
            <a:off x="1175657" y="3278578"/>
            <a:ext cx="2438400" cy="2537005"/>
          </a:xfrm>
          <a:prstGeom prst="upArrowCallou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教師自行決定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7313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師生共同決定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7313"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學習者共同決定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3679371" y="4345379"/>
            <a:ext cx="1219200" cy="1067868"/>
          </a:xfrm>
          <a:prstGeom prst="stripedRightArrow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7326085" y="4345378"/>
            <a:ext cx="1219200" cy="1067869"/>
          </a:xfrm>
          <a:prstGeom prst="stripedRightArrow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164771" y="334845"/>
            <a:ext cx="9840685" cy="707571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問題導向學習</a:t>
            </a:r>
            <a:r>
              <a:rPr lang="zh-TW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的課程與教學設計</a:t>
            </a:r>
          </a:p>
        </p:txBody>
      </p:sp>
    </p:spTree>
    <p:extLst>
      <p:ext uri="{BB962C8B-B14F-4D97-AF65-F5344CB8AC3E}">
        <p14:creationId xmlns:p14="http://schemas.microsoft.com/office/powerpoint/2010/main" val="42436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784" y="130632"/>
            <a:ext cx="4210160" cy="812344"/>
          </a:xfr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三、特色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783" y="1039175"/>
            <a:ext cx="10893987" cy="56614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3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以問題為學習的核心</a:t>
            </a:r>
          </a:p>
          <a:p>
            <a:pPr marL="0" indent="0" algn="just">
              <a:lnSpc>
                <a:spcPts val="5000"/>
              </a:lnSpc>
              <a:spcBef>
                <a:spcPts val="0"/>
              </a:spcBef>
              <a:buNone/>
            </a:pPr>
            <a:r>
              <a:rPr lang="zh-TW" altLang="en-US" sz="3300" b="1" dirty="0">
                <a:latin typeface="微軟正黑體" pitchFamily="34" charset="-120"/>
                <a:ea typeface="微軟正黑體" pitchFamily="34" charset="-120"/>
              </a:rPr>
              <a:t>        問題導向學習係以問題作為核心，配合教師所設計之教學環境，提供學習者進行問題相關資料的蒐集、思考與討論等合作式學習互動，進而整合問題的相關資訊，以達解決問題之目的。</a:t>
            </a:r>
          </a:p>
          <a:p>
            <a:pPr marL="0" indent="0" algn="just">
              <a:lnSpc>
                <a:spcPts val="5000"/>
              </a:lnSpc>
              <a:spcBef>
                <a:spcPts val="1200"/>
              </a:spcBef>
              <a:buNone/>
            </a:pPr>
            <a:r>
              <a:rPr lang="en-US" altLang="zh-TW" sz="3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3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以小組學習模式進行</a:t>
            </a:r>
          </a:p>
          <a:p>
            <a:pPr marL="0" indent="0" algn="just">
              <a:lnSpc>
                <a:spcPts val="5000"/>
              </a:lnSpc>
              <a:spcBef>
                <a:spcPts val="0"/>
              </a:spcBef>
              <a:buNone/>
            </a:pPr>
            <a:r>
              <a:rPr lang="zh-TW" altLang="en-US" sz="3300" b="1" dirty="0">
                <a:latin typeface="微軟正黑體" pitchFamily="34" charset="-120"/>
                <a:ea typeface="微軟正黑體" pitchFamily="34" charset="-120"/>
              </a:rPr>
              <a:t>        問題導向學習係以小組學習模式進行，組內的學習者之間必須透過各種合作式的互動來解決學習問題，藉由小組學習的歷程，學習者之間可以有效的學習問題解決方法，並分享彼此的學習心得。</a:t>
            </a:r>
          </a:p>
        </p:txBody>
      </p:sp>
    </p:spTree>
    <p:extLst>
      <p:ext uri="{BB962C8B-B14F-4D97-AF65-F5344CB8AC3E}">
        <p14:creationId xmlns:p14="http://schemas.microsoft.com/office/powerpoint/2010/main" val="4173641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241" y="168317"/>
            <a:ext cx="10893987" cy="6689683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以討論為主的學習過程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   在小組討論的過程中，學習者依循教師所設計學習情境，促使小組成員透過討論方式對資訊內容進行批判與討論，藉以整合出能夠解決問題的方案，而教師在討論當中亦可適時的參與，以提昇學習者進行更高層次的互動討論學習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強調學習者主動學習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   問題導向學習強調學習者必須主動思考學習目標、瞭解自我能力，擬定學習計劃或階段性學習目的與進行自我評估，並在小組學習環境中主動地與他人進行互動討論與分享。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以教師作為引導者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   在問題導向學習情境中，教師需以引導者角色適時介入小組的學習過程，參與問題解決討論過程，並提供適當的回饋，以幫助學習者釐清思考過程產生的問題，以提昇問題討論和思考的層次。</a:t>
            </a:r>
          </a:p>
        </p:txBody>
      </p:sp>
    </p:spTree>
    <p:extLst>
      <p:ext uri="{BB962C8B-B14F-4D97-AF65-F5344CB8AC3E}">
        <p14:creationId xmlns:p14="http://schemas.microsoft.com/office/powerpoint/2010/main" val="1975175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5A79-AD28-49BF-BB1B-B9F2E8F5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70" r="3502" b="18449"/>
          <a:stretch/>
        </p:blipFill>
        <p:spPr>
          <a:xfrm>
            <a:off x="0" y="10"/>
            <a:ext cx="12191981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7101EF-FB02-4704-AA64-9D712ED8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4017818"/>
            <a:ext cx="9078562" cy="2022764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dirty="0"/>
              <a:t>報告完畢   感謝聆聽</a:t>
            </a:r>
            <a:br>
              <a:rPr lang="en-US" altLang="zh-TW" sz="6600" dirty="0"/>
            </a:br>
            <a:r>
              <a:rPr lang="zh-TW" altLang="en-US" sz="6600" dirty="0"/>
              <a:t>                     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副標題 7">
            <a:extLst>
              <a:ext uri="{FF2B5EF4-FFF2-40B4-BE49-F238E27FC236}">
                <a16:creationId xmlns:a16="http://schemas.microsoft.com/office/drawing/2014/main" id="{1A787F67-EB7A-4FE6-AAEC-02C6DFD6D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697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0582" y="1634836"/>
            <a:ext cx="1140690" cy="284849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跨領域課程架構設計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79783" y="165463"/>
            <a:ext cx="9480996" cy="64182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C00000"/>
                </a:solidFill>
              </a:rPr>
              <a:t>一、選定主題</a:t>
            </a:r>
            <a:endParaRPr lang="en-US" altLang="zh-TW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dirty="0"/>
              <a:t>從學校所在地區的特色、學生優劣勢、學生需求與地區重要議題展開發想，與共備夥伴相互分享所寫，篩選出最多人想要進行的主題。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C00000"/>
                </a:solidFill>
              </a:rPr>
              <a:t>二、課程發想</a:t>
            </a:r>
            <a:endParaRPr lang="en-US" altLang="zh-TW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dirty="0"/>
              <a:t>先讓大家對於課程的期待進行對話。對話的內容共分為五個部分：課程定位、學生先備情形、學生需求、核心素養、課程成果。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C00000"/>
                </a:solidFill>
              </a:rPr>
              <a:t>三、選定大概念</a:t>
            </a:r>
            <a:endParaRPr lang="en-US" altLang="zh-TW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dirty="0"/>
              <a:t>從各學科核心概念中提取共同意義的部分，找出上位概念，即是 「大概念」。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/>
              <a:t>不同的大概念將影響跨領域課程的主題發展，產生不同的故事線。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C00000"/>
                </a:solidFill>
              </a:rPr>
              <a:t>四、決定核心素養</a:t>
            </a:r>
            <a:endParaRPr lang="en-US" altLang="zh-TW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dirty="0"/>
              <a:t>核心素養分為三個面向</a:t>
            </a:r>
            <a:r>
              <a:rPr lang="en-US" altLang="zh-TW" dirty="0"/>
              <a:t>—A </a:t>
            </a:r>
            <a:r>
              <a:rPr lang="zh-TW" altLang="en-US" dirty="0"/>
              <a:t>自主行動、</a:t>
            </a:r>
            <a:r>
              <a:rPr lang="en-US" altLang="zh-TW" dirty="0"/>
              <a:t>B </a:t>
            </a:r>
            <a:r>
              <a:rPr lang="zh-TW" altLang="en-US" dirty="0"/>
              <a:t>溝通互動、</a:t>
            </a:r>
            <a:r>
              <a:rPr lang="en-US" altLang="zh-TW" dirty="0"/>
              <a:t>C </a:t>
            </a:r>
            <a:r>
              <a:rPr lang="zh-TW" altLang="en-US" dirty="0"/>
              <a:t>社會參 與，此三個面向與跨領域課程的關係密切。在有限的時間內，課程設計者絕不能貪心放入太多要培養的素養，如果無法聚焦，學習就不容易發生。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6878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071" y="519349"/>
            <a:ext cx="960583" cy="545505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跨領域課程架構設計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50720" y="269967"/>
            <a:ext cx="9233748" cy="62614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2600" dirty="0">
                <a:solidFill>
                  <a:srgbClr val="C00000"/>
                </a:solidFill>
              </a:rPr>
              <a:t>五、撰寫課程目標</a:t>
            </a:r>
            <a:endParaRPr lang="en-US" altLang="zh-TW" sz="26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600" dirty="0"/>
              <a:t>課程目標是擷取的核心素養、主題與大概念融合的結果</a:t>
            </a:r>
            <a:endParaRPr lang="en-US" altLang="zh-TW" sz="2600" dirty="0"/>
          </a:p>
          <a:p>
            <a:pPr>
              <a:lnSpc>
                <a:spcPct val="120000"/>
              </a:lnSpc>
            </a:pPr>
            <a:r>
              <a:rPr lang="zh-TW" altLang="en-US" sz="2600" dirty="0"/>
              <a:t>課程目標說明了學生學習過程的重要歷程與表現，也說明課程最終預定的產出。 </a:t>
            </a:r>
            <a:endParaRPr lang="en-US" altLang="zh-TW" sz="2600" dirty="0"/>
          </a:p>
          <a:p>
            <a:pPr>
              <a:lnSpc>
                <a:spcPct val="120000"/>
              </a:lnSpc>
            </a:pPr>
            <a:r>
              <a:rPr lang="zh-TW" altLang="en-US" sz="2600" dirty="0">
                <a:solidFill>
                  <a:srgbClr val="C00000"/>
                </a:solidFill>
              </a:rPr>
              <a:t>六、決定課程脈絡</a:t>
            </a:r>
            <a:endParaRPr lang="en-US" altLang="zh-TW" sz="26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600" dirty="0"/>
              <a:t>課程的脈絡有兩個部分：主題脈絡與素養發展。</a:t>
            </a:r>
            <a:endParaRPr lang="en-US" altLang="zh-TW" sz="2600" dirty="0"/>
          </a:p>
          <a:p>
            <a:pPr>
              <a:lnSpc>
                <a:spcPct val="120000"/>
              </a:lnSpc>
            </a:pPr>
            <a:r>
              <a:rPr lang="zh-TW" altLang="en-US" sz="2600" dirty="0"/>
              <a:t>主題脈絡是教師在課程引導過程將清楚地透過提問，讓學生思考每一個學習活動所安排的大概念脈絡。</a:t>
            </a:r>
            <a:endParaRPr lang="en-US" altLang="zh-TW" sz="2600" dirty="0"/>
          </a:p>
          <a:p>
            <a:pPr>
              <a:lnSpc>
                <a:spcPct val="120000"/>
              </a:lnSpc>
            </a:pPr>
            <a:r>
              <a:rPr lang="zh-TW" altLang="en-US" sz="2600" dirty="0"/>
              <a:t>素養發展是經過有次序的發展，讓學生能夠確實培養核心素養。</a:t>
            </a:r>
          </a:p>
          <a:p>
            <a:pPr>
              <a:lnSpc>
                <a:spcPct val="120000"/>
              </a:lnSpc>
            </a:pPr>
            <a:r>
              <a:rPr lang="zh-TW" altLang="en-US" sz="2600" dirty="0">
                <a:solidFill>
                  <a:srgbClr val="C00000"/>
                </a:solidFill>
              </a:rPr>
              <a:t>七、設計表現任務</a:t>
            </a:r>
            <a:endParaRPr lang="en-US" altLang="zh-TW" sz="26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600" dirty="0"/>
              <a:t>跨領域課程是以真實情境為學習場域，表現任務應該對於任務有清楚的說明，並應說明學生必須達到的要求，以利學生完成，也有助於教師評量規準的訂定。</a:t>
            </a:r>
            <a:endParaRPr lang="en-US" altLang="zh-TW" sz="2600" dirty="0"/>
          </a:p>
          <a:p>
            <a:pPr>
              <a:lnSpc>
                <a:spcPct val="120000"/>
              </a:lnSpc>
            </a:pPr>
            <a:r>
              <a:rPr lang="zh-TW" altLang="en-US" sz="2600" dirty="0">
                <a:solidFill>
                  <a:srgbClr val="C00000"/>
                </a:solidFill>
              </a:rPr>
              <a:t>八、撰寫各節內容與設計檢核點</a:t>
            </a:r>
            <a:endParaRPr lang="en-US" altLang="zh-TW" sz="26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600" dirty="0"/>
              <a:t>跨領域課程即所謂「學習即評量」，學生完成學習活動便是完成評量，學生整個學習過程就是教師掌握學生學習情形最主要的途徑，從學生學習表現的情形便可檢核出學習目標完成的情形。</a:t>
            </a:r>
            <a:endParaRPr lang="en-US" altLang="zh-TW" sz="2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265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4359" y="149628"/>
            <a:ext cx="1974892" cy="837967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示例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102"/>
            <a:ext cx="4477282" cy="5121275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02" y="946727"/>
            <a:ext cx="3922036" cy="5121275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03" y="880227"/>
            <a:ext cx="38477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5A79-AD28-49BF-BB1B-B9F2E8F5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5" r="9089" b="1948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E7101EF-FB02-4704-AA64-9D712ED8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605208" cy="2629332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000" dirty="0"/>
              <a:t>公開觀課</a:t>
            </a:r>
            <a:r>
              <a:rPr lang="en-US" altLang="zh-TW" sz="4000" dirty="0"/>
              <a:t>3.0</a:t>
            </a:r>
            <a:br>
              <a:rPr lang="en-US" altLang="zh-TW" dirty="0"/>
            </a:br>
            <a:r>
              <a:rPr lang="zh-TW" altLang="en-US" b="1" dirty="0"/>
              <a:t>探究實作課程探討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2256C0-52D3-4767-8416-86526C6F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605208" cy="1514230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/>
              <a:t>主講人 </a:t>
            </a:r>
            <a:endParaRPr lang="en-US" altLang="zh-TW" sz="4400" dirty="0"/>
          </a:p>
          <a:p>
            <a:pPr algn="l"/>
            <a:r>
              <a:rPr lang="zh-TW" altLang="en-US" sz="4400" dirty="0"/>
              <a:t>           駱素秋 陳立玲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7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EE08A-0E30-4197-83BB-AD329C76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12128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zh-TW" sz="4000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探究與實作的學習重點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4D3010-1CC7-4A8D-B103-A52A3CA8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288869"/>
            <a:ext cx="10927080" cy="4888094"/>
          </a:xfrm>
        </p:spPr>
        <p:txBody>
          <a:bodyPr>
            <a:noAutofit/>
          </a:bodyPr>
          <a:lstStyle/>
          <a:p>
            <a:r>
              <a:rPr lang="zh-TW" altLang="zh-TW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「探究學習內容」著重於科學探究歷程</a:t>
            </a:r>
            <a:endParaRPr lang="en-US" altLang="zh-TW" b="1" kern="0" dirty="0">
              <a:effectLst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zh-TW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可歸納為四個主要項目：</a:t>
            </a:r>
            <a:endParaRPr lang="en-US" altLang="zh-TW" b="1" kern="0" dirty="0">
              <a:effectLst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b="1" kern="0" dirty="0">
                <a:ea typeface="微軟正黑體" panose="020B0604030504040204" pitchFamily="34" charset="-120"/>
                <a:cs typeface="新細明體" panose="02020500000000000000" pitchFamily="18" charset="-120"/>
              </a:rPr>
              <a:t>                    </a:t>
            </a:r>
            <a:r>
              <a:rPr lang="en-US" altLang="zh-TW" b="1" kern="0" dirty="0">
                <a:ea typeface="微軟正黑體" panose="020B0604030504040204" pitchFamily="34" charset="-120"/>
                <a:cs typeface="新細明體" panose="02020500000000000000" pitchFamily="18" charset="-120"/>
              </a:rPr>
              <a:t>1.</a:t>
            </a:r>
            <a:r>
              <a:rPr lang="zh-TW" altLang="zh-TW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發現問題</a:t>
            </a:r>
            <a:endParaRPr lang="en-US" altLang="zh-TW" b="1" kern="0" dirty="0">
              <a:effectLst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b="1" kern="0" dirty="0">
                <a:ea typeface="微軟正黑體" panose="020B0604030504040204" pitchFamily="34" charset="-120"/>
                <a:cs typeface="新細明體" panose="02020500000000000000" pitchFamily="18" charset="-120"/>
              </a:rPr>
              <a:t>                    </a:t>
            </a:r>
            <a:r>
              <a:rPr lang="en-US" altLang="zh-TW" b="1" kern="0" dirty="0">
                <a:ea typeface="微軟正黑體" panose="020B0604030504040204" pitchFamily="34" charset="-120"/>
                <a:cs typeface="新細明體" panose="02020500000000000000" pitchFamily="18" charset="-120"/>
              </a:rPr>
              <a:t>2.</a:t>
            </a:r>
            <a:r>
              <a:rPr lang="zh-TW" altLang="zh-TW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規劃與研究</a:t>
            </a:r>
            <a:endParaRPr lang="en-US" altLang="zh-TW" b="1" kern="0" dirty="0">
              <a:effectLst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b="1" kern="0" dirty="0">
                <a:ea typeface="微軟正黑體" panose="020B0604030504040204" pitchFamily="34" charset="-120"/>
                <a:cs typeface="新細明體" panose="02020500000000000000" pitchFamily="18" charset="-120"/>
              </a:rPr>
              <a:t>                    </a:t>
            </a:r>
            <a:r>
              <a:rPr lang="en-US" altLang="zh-TW" b="1" kern="0" dirty="0">
                <a:ea typeface="微軟正黑體" panose="020B0604030504040204" pitchFamily="34" charset="-120"/>
                <a:cs typeface="新細明體" panose="02020500000000000000" pitchFamily="18" charset="-120"/>
              </a:rPr>
              <a:t>3.</a:t>
            </a:r>
            <a:r>
              <a:rPr lang="zh-TW" altLang="zh-TW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論證與建模</a:t>
            </a:r>
            <a:endParaRPr lang="en-US" altLang="zh-TW" b="1" kern="0" dirty="0">
              <a:effectLst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b="1" kern="0" dirty="0">
                <a:ea typeface="微軟正黑體" panose="020B0604030504040204" pitchFamily="34" charset="-120"/>
                <a:cs typeface="新細明體" panose="02020500000000000000" pitchFamily="18" charset="-120"/>
              </a:rPr>
              <a:t>                    </a:t>
            </a:r>
            <a:r>
              <a:rPr lang="en-US" altLang="zh-TW" b="1" kern="0" dirty="0">
                <a:ea typeface="微軟正黑體" panose="020B0604030504040204" pitchFamily="34" charset="-120"/>
                <a:cs typeface="新細明體" panose="02020500000000000000" pitchFamily="18" charset="-120"/>
              </a:rPr>
              <a:t>4.</a:t>
            </a:r>
            <a:r>
              <a:rPr lang="zh-TW" altLang="zh-TW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表達與分享</a:t>
            </a:r>
            <a:endParaRPr lang="en-US" altLang="zh-TW" b="1" kern="0" dirty="0">
              <a:ea typeface="微軟正黑體" panose="020B0604030504040204" pitchFamily="34" charset="-120"/>
            </a:endParaRPr>
          </a:p>
          <a:p>
            <a:r>
              <a:rPr lang="zh-TW" altLang="zh-TW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「實作學習內容」為可實際進行操作的科學活動</a:t>
            </a:r>
            <a:endParaRPr lang="en-US" altLang="zh-TW" b="1" kern="0" dirty="0">
              <a:effectLst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r>
              <a:rPr lang="zh-TW" altLang="zh-TW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例如：觀察、測量、資料蒐集與分析、歸納與解釋、論證與</a:t>
            </a:r>
            <a:r>
              <a:rPr lang="zh-TW" altLang="en-US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做</a:t>
            </a:r>
            <a:r>
              <a:rPr lang="zh-TW" altLang="zh-TW" b="1" kern="0" dirty="0"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結論等。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620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DD8299-8D1C-436E-9314-5B37D73C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kern="0" dirty="0"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「探究與實作」課程中</a:t>
            </a:r>
            <a:r>
              <a:rPr lang="zh-TW" altLang="en-US" sz="4000" b="1" kern="0" dirty="0"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注意要點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F335F3-CAB7-42B9-A538-8F4BD2B0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109164"/>
          </a:xfrm>
        </p:spPr>
        <p:txBody>
          <a:bodyPr>
            <a:noAutofit/>
          </a:bodyPr>
          <a:lstStyle/>
          <a:p>
            <a:r>
              <a:rPr lang="zh-TW" altLang="zh-TW" kern="0" dirty="0">
                <a:solidFill>
                  <a:srgbClr val="555555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第一點：老師們要能設計並執行「讓學生學習如何探究」的課程</a:t>
            </a:r>
            <a:endParaRPr lang="en-US" altLang="zh-TW" kern="0" dirty="0">
              <a:solidFill>
                <a:srgbClr val="555555"/>
              </a:solidFill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r>
              <a:rPr lang="zh-TW" altLang="zh-TW" kern="0" dirty="0">
                <a:solidFill>
                  <a:srgbClr val="555555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第二點：老師們的角色要由「講授主導」，轉變成「引導探索」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0B673C2-D9CA-4AF8-A005-A474C40BADEF}"/>
              </a:ext>
            </a:extLst>
          </p:cNvPr>
          <p:cNvSpPr txBox="1">
            <a:spLocks/>
          </p:cNvSpPr>
          <p:nvPr/>
        </p:nvSpPr>
        <p:spPr>
          <a:xfrm>
            <a:off x="671945" y="3731491"/>
            <a:ext cx="10515600" cy="2955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zh-TW" kern="0" dirty="0">
                <a:solidFill>
                  <a:srgbClr val="555555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「探究與實作」這門課強調能力的培養，但同時間並沒有捨棄建立學科知識的重要性。因為探究過程中需要知識作為基礎，同時也可以建構出更深厚的知識，進而執行更深入的探究活動</a:t>
            </a:r>
            <a:r>
              <a:rPr lang="zh-TW" altLang="zh-TW" dirty="0">
                <a:solidFill>
                  <a:srgbClr val="555555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，而能力的建立與否不易用紙筆測驗評量出來，故是在學習過程中進行多元評量</a:t>
            </a:r>
            <a:r>
              <a:rPr lang="zh-TW" altLang="zh-TW" kern="0" dirty="0">
                <a:solidFill>
                  <a:srgbClr val="555555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5CBB1DB-F1A4-400D-9A91-56D0E91010FE}"/>
              </a:ext>
            </a:extLst>
          </p:cNvPr>
          <p:cNvSpPr txBox="1">
            <a:spLocks/>
          </p:cNvSpPr>
          <p:nvPr/>
        </p:nvSpPr>
        <p:spPr>
          <a:xfrm>
            <a:off x="838200" y="2934790"/>
            <a:ext cx="10515600" cy="988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sz="4000" b="1" kern="0" dirty="0">
                <a:ea typeface="標楷體" panose="03000509000000000000" pitchFamily="65" charset="-120"/>
                <a:cs typeface="新細明體" panose="02020500000000000000" pitchFamily="18" charset="-120"/>
              </a:rPr>
              <a:t>「探究與實作」</a:t>
            </a:r>
            <a:r>
              <a:rPr lang="zh-TW" altLang="en-US" sz="4000" b="1" kern="0" dirty="0">
                <a:ea typeface="標楷體" panose="03000509000000000000" pitchFamily="65" charset="-120"/>
                <a:cs typeface="新細明體" panose="02020500000000000000" pitchFamily="18" charset="-120"/>
              </a:rPr>
              <a:t>的評量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2812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2416</Words>
  <Application>Microsoft Office PowerPoint</Application>
  <PresentationFormat>寬螢幕</PresentationFormat>
  <Paragraphs>238</Paragraphs>
  <Slides>37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5" baseType="lpstr">
      <vt:lpstr>MicrosoftJhengHeiRegular</vt:lpstr>
      <vt:lpstr>華康新特黑體</vt:lpstr>
      <vt:lpstr>華康隸書體W5</vt:lpstr>
      <vt:lpstr>微軟正黑體</vt:lpstr>
      <vt:lpstr>Arial</vt:lpstr>
      <vt:lpstr>Calibri</vt:lpstr>
      <vt:lpstr>Calibri Light</vt:lpstr>
      <vt:lpstr>Office 佈景主題</vt:lpstr>
      <vt:lpstr>公開觀課3.0                       備課工作坊</vt:lpstr>
      <vt:lpstr>公開觀課3.0 跨領域課程探討</vt:lpstr>
      <vt:lpstr>跨領域課程分類與發展</vt:lpstr>
      <vt:lpstr>跨領域課程架構設計</vt:lpstr>
      <vt:lpstr>跨領域課程架構設計</vt:lpstr>
      <vt:lpstr>示例</vt:lpstr>
      <vt:lpstr>公開觀課3.0 探究實作課程探討</vt:lpstr>
      <vt:lpstr>探究與實作的學習重點</vt:lpstr>
      <vt:lpstr>「探究與實作」課程中注意要點</vt:lpstr>
      <vt:lpstr>康軒二年級數學  單元名稱  幾點幾分</vt:lpstr>
      <vt:lpstr>PowerPoint 簡報</vt:lpstr>
      <vt:lpstr>公開觀課3.0 線上教學探討</vt:lpstr>
      <vt:lpstr>一、線上教學的優點</vt:lpstr>
      <vt:lpstr>二、線上教學的缺點</vt:lpstr>
      <vt:lpstr>三、低年級的線上教學</vt:lpstr>
      <vt:lpstr>四、線上教學的未來式</vt:lpstr>
      <vt:lpstr>公開觀課3.0 雙語教學探討</vt:lpstr>
      <vt:lpstr>雙語教學</vt:lpstr>
      <vt:lpstr>雙語教學</vt:lpstr>
      <vt:lpstr>雙語教學</vt:lpstr>
      <vt:lpstr>雙語教學</vt:lpstr>
      <vt:lpstr>公開觀課3.0 科技輔助自主學習探討</vt:lpstr>
      <vt:lpstr> </vt:lpstr>
      <vt:lpstr>科技輔助自主學習模式SRL 舉例 以因材網解數學題為例</vt:lpstr>
      <vt:lpstr>科技輔助自主學習        在低年級可以做什麼?</vt:lpstr>
      <vt:lpstr>科技輔助自主學習        在低年級可以做什麼?</vt:lpstr>
      <vt:lpstr>公開觀課3.0 PBL學習課程探討</vt:lpstr>
      <vt:lpstr>問題導向學習 (PBL)</vt:lpstr>
      <vt:lpstr>PBL （problem-based learning） 問題本位教學+設計思考 (蘇菲亞的兩個問題) 問題/方案/現象</vt:lpstr>
      <vt:lpstr>一、定義</vt:lpstr>
      <vt:lpstr>二、模式</vt:lpstr>
      <vt:lpstr>PowerPoint 簡報</vt:lpstr>
      <vt:lpstr>PowerPoint 簡報</vt:lpstr>
      <vt:lpstr>PowerPoint 簡報</vt:lpstr>
      <vt:lpstr>三、特色</vt:lpstr>
      <vt:lpstr>PowerPoint 簡報</vt:lpstr>
      <vt:lpstr>報告完畢   感謝聆聽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LiPin Chen</dc:creator>
  <cp:lastModifiedBy>LiPin Chen</cp:lastModifiedBy>
  <cp:revision>9</cp:revision>
  <dcterms:created xsi:type="dcterms:W3CDTF">2022-02-07T04:52:47Z</dcterms:created>
  <dcterms:modified xsi:type="dcterms:W3CDTF">2022-02-07T12:10:37Z</dcterms:modified>
</cp:coreProperties>
</file>