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727" r:id="rId2"/>
  </p:sldMasterIdLst>
  <p:notesMasterIdLst>
    <p:notesMasterId r:id="rId12"/>
  </p:notesMasterIdLst>
  <p:sldIdLst>
    <p:sldId id="256" r:id="rId3"/>
    <p:sldId id="257" r:id="rId4"/>
    <p:sldId id="258" r:id="rId5"/>
    <p:sldId id="280" r:id="rId6"/>
    <p:sldId id="283" r:id="rId7"/>
    <p:sldId id="287" r:id="rId8"/>
    <p:sldId id="286" r:id="rId9"/>
    <p:sldId id="288" r:id="rId10"/>
    <p:sldId id="281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08" autoAdjust="0"/>
  </p:normalViewPr>
  <p:slideViewPr>
    <p:cSldViewPr snapToGrid="0">
      <p:cViewPr varScale="1">
        <p:scale>
          <a:sx n="43" d="100"/>
          <a:sy n="43" d="100"/>
        </p:scale>
        <p:origin x="1073" y="-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zh-CN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30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165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95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752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833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642970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8990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11094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7941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1198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5776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30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自定义版式">
  <p:cSld name="1_自定义版式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59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370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317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3806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372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3465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770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ZhRnL54uf4" TargetMode="External"/><Relationship Id="rId2" Type="http://schemas.openxmlformats.org/officeDocument/2006/relationships/hyperlink" Target="https://youtu.be/kKXv0F2KWhI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/>
        </p:nvSpPr>
        <p:spPr>
          <a:xfrm>
            <a:off x="3264919" y="1468854"/>
            <a:ext cx="7301481" cy="156962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教師</a:t>
            </a:r>
            <a:r>
              <a:rPr lang="zh-TW" altLang="en-US" sz="9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專業成長</a:t>
            </a:r>
            <a:endParaRPr sz="9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4035385" y="4240351"/>
            <a:ext cx="43011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i="0" u="none" strike="noStrike" cap="none" dirty="0">
                <a:solidFill>
                  <a:srgbClr val="1E1408"/>
                </a:solidFill>
                <a:latin typeface="Arial"/>
                <a:ea typeface="Arial"/>
                <a:cs typeface="Arial"/>
                <a:sym typeface="Arial"/>
              </a:rPr>
              <a:t>公開觀課</a:t>
            </a:r>
            <a:endParaRPr sz="4000" b="1" i="0" u="none" strike="noStrike" cap="none" dirty="0">
              <a:solidFill>
                <a:srgbClr val="1E14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5064594" y="5186482"/>
            <a:ext cx="260958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i="0" u="none" strike="noStrike" cap="none" dirty="0">
                <a:solidFill>
                  <a:srgbClr val="1E1408"/>
                </a:solidFill>
                <a:latin typeface="Arial"/>
                <a:ea typeface="Arial"/>
                <a:cs typeface="Arial"/>
                <a:sym typeface="Arial"/>
              </a:rPr>
              <a:t>信義國小</a:t>
            </a:r>
            <a:r>
              <a:rPr lang="zh-CN" sz="2000" b="1" i="0" u="none" strike="noStrike" cap="none" dirty="0">
                <a:solidFill>
                  <a:srgbClr val="1E1408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zh-TW" altLang="en-US" sz="2000" b="1" i="0" u="none" strike="noStrike" cap="none" dirty="0">
                <a:solidFill>
                  <a:srgbClr val="1E1408"/>
                </a:solidFill>
                <a:latin typeface="Arial"/>
                <a:ea typeface="Arial"/>
                <a:cs typeface="Arial"/>
                <a:sym typeface="Arial"/>
              </a:rPr>
              <a:t>三</a:t>
            </a:r>
            <a:r>
              <a:rPr lang="zh-CN" sz="2000" b="1" i="0" u="none" strike="noStrike" cap="none" dirty="0">
                <a:solidFill>
                  <a:srgbClr val="1E1408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r>
              <a:rPr lang="zh-TW" altLang="en-US" sz="2000" b="1" i="0" u="none" strike="noStrike" cap="none" dirty="0">
                <a:solidFill>
                  <a:srgbClr val="1E1408"/>
                </a:solidFill>
                <a:latin typeface="Arial"/>
                <a:ea typeface="Arial"/>
                <a:cs typeface="Arial"/>
                <a:sym typeface="Arial"/>
              </a:rPr>
              <a:t>年級</a:t>
            </a:r>
            <a:endParaRPr sz="2000" b="1" i="0" u="none" strike="noStrike" cap="none" dirty="0">
              <a:solidFill>
                <a:srgbClr val="1E14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https://lh4.googleusercontent.com/0w7J8r2rWyPesWMh_Sv_3IcnHKeN6DXBxdMsr6kmpHGZv7DCH8sqc06zTKezwXiZMtOlmU88kIlM4mWDE6wNLOth4Gxz2k-vnjt23ypuoodkhbfh694_jrqQG4lcf6hzazoGl22QdKv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947" y="4037463"/>
            <a:ext cx="2811215" cy="22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16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6331" y="1828800"/>
            <a:ext cx="4135643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4"/>
          <p:cNvGrpSpPr/>
          <p:nvPr/>
        </p:nvGrpSpPr>
        <p:grpSpPr>
          <a:xfrm flipH="1">
            <a:off x="463463" y="137787"/>
            <a:ext cx="3795384" cy="2292262"/>
            <a:chOff x="594424" y="1153191"/>
            <a:chExt cx="2605976" cy="1634460"/>
          </a:xfrm>
        </p:grpSpPr>
        <p:sp>
          <p:nvSpPr>
            <p:cNvPr id="106" name="Google Shape;106;p14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52400" dist="889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/>
              <a:ahLst/>
              <a:cxnLst/>
              <a:rect l="l" t="t" r="r" b="b"/>
              <a:pathLst>
                <a:path w="3610707" h="2450125" extrusionOk="0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91F0FD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1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3034452"/>
            <a:ext cx="3943592" cy="394359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45;p15"/>
          <p:cNvSpPr txBox="1"/>
          <p:nvPr/>
        </p:nvSpPr>
        <p:spPr>
          <a:xfrm>
            <a:off x="3885193" y="1766170"/>
            <a:ext cx="7377218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zh-TW" altLang="en-US" sz="2800" b="1" dirty="0"/>
              <a:t>目的：</a:t>
            </a:r>
          </a:p>
          <a:p>
            <a:r>
              <a:rPr lang="zh-TW" altLang="en-US" sz="2800" b="1" dirty="0"/>
              <a:t>　一、</a:t>
            </a:r>
            <a:r>
              <a:rPr lang="zh-TW" altLang="en-US" sz="2800" b="1" dirty="0">
                <a:solidFill>
                  <a:srgbClr val="FF0000"/>
                </a:solidFill>
              </a:rPr>
              <a:t>教師發揮集體智慧</a:t>
            </a:r>
            <a:r>
              <a:rPr lang="zh-TW" altLang="en-US" sz="2800" b="1" dirty="0"/>
              <a:t>，</a:t>
            </a:r>
            <a:r>
              <a:rPr lang="zh-TW" altLang="en-US" sz="2800" b="1" dirty="0">
                <a:solidFill>
                  <a:srgbClr val="7030A0"/>
                </a:solidFill>
              </a:rPr>
              <a:t>發覺學生學習困難</a:t>
            </a:r>
            <a:r>
              <a:rPr lang="zh-TW" altLang="en-US" sz="2800" b="1" dirty="0"/>
              <a:t>， </a:t>
            </a:r>
            <a:endParaRPr lang="en-US" altLang="zh-TW" sz="2800" b="1" dirty="0"/>
          </a:p>
          <a:p>
            <a:r>
              <a:rPr lang="zh-TW" altLang="en-US" sz="2800" b="1" dirty="0">
                <a:solidFill>
                  <a:srgbClr val="FFFF00"/>
                </a:solidFill>
              </a:rPr>
              <a:t>          </a:t>
            </a:r>
            <a:r>
              <a:rPr lang="zh-TW" altLang="en-US" sz="2800" b="1" dirty="0">
                <a:solidFill>
                  <a:schemeClr val="tx1"/>
                </a:solidFill>
              </a:rPr>
              <a:t>改善學生學習成效</a:t>
            </a:r>
            <a:r>
              <a:rPr lang="zh-TW" altLang="en-US" sz="2800" b="1" dirty="0"/>
              <a:t>。</a:t>
            </a:r>
          </a:p>
          <a:p>
            <a:r>
              <a:rPr lang="zh-TW" altLang="en-US" sz="2800" b="1" dirty="0"/>
              <a:t>　二、落實十二年國民教育課程綱要總綱</a:t>
            </a:r>
            <a:endParaRPr lang="en-US" altLang="zh-TW" sz="2800" b="1" dirty="0"/>
          </a:p>
          <a:p>
            <a:r>
              <a:rPr lang="zh-TW" altLang="en-US" sz="2800" b="1" dirty="0"/>
              <a:t>           內涵，</a:t>
            </a:r>
            <a:r>
              <a:rPr lang="zh-TW" altLang="en-US" sz="2800" b="1" dirty="0">
                <a:solidFill>
                  <a:srgbClr val="FF0000"/>
                </a:solidFill>
              </a:rPr>
              <a:t>活化教師教學及提升教學成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r>
              <a:rPr lang="zh-TW" altLang="en-US" sz="2800" b="1" dirty="0">
                <a:solidFill>
                  <a:srgbClr val="FF0000"/>
                </a:solidFill>
              </a:rPr>
              <a:t>           效與品質。</a:t>
            </a:r>
          </a:p>
          <a:p>
            <a:r>
              <a:rPr lang="zh-TW" altLang="en-US" sz="2800" b="1" dirty="0"/>
              <a:t>　三、藉由</a:t>
            </a:r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</a:rPr>
              <a:t>共同備課</a:t>
            </a:r>
            <a:r>
              <a:rPr lang="zh-TW" altLang="en-US" sz="2800" b="1" dirty="0"/>
              <a:t>、</a:t>
            </a:r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</a:rPr>
              <a:t>教學觀察</a:t>
            </a:r>
            <a:r>
              <a:rPr lang="zh-TW" altLang="en-US" sz="2800" b="1" dirty="0"/>
              <a:t>與</a:t>
            </a:r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</a:rPr>
              <a:t>專業回</a:t>
            </a:r>
            <a:endParaRPr lang="en-US" altLang="zh-TW" sz="28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</a:rPr>
              <a:t>          饋</a:t>
            </a:r>
            <a:r>
              <a:rPr lang="zh-TW" altLang="en-US" sz="2800" b="1" dirty="0"/>
              <a:t>，</a:t>
            </a:r>
            <a:r>
              <a:rPr lang="zh-TW" altLang="en-US" sz="2800" b="1" dirty="0">
                <a:solidFill>
                  <a:srgbClr val="FF0000"/>
                </a:solidFill>
              </a:rPr>
              <a:t>厚植</a:t>
            </a:r>
            <a:r>
              <a:rPr lang="zh-TW" altLang="en-US" sz="2800" b="1" dirty="0"/>
              <a:t>教師教材教法、多元評量</a:t>
            </a:r>
            <a:endParaRPr lang="en-US" altLang="zh-TW" sz="2800" b="1" dirty="0"/>
          </a:p>
          <a:p>
            <a:r>
              <a:rPr lang="zh-TW" altLang="en-US" sz="2800" b="1" dirty="0"/>
              <a:t>          及補救教學能力。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408"/>
              </a:buClr>
              <a:buSzPts val="4800"/>
              <a:buFont typeface="Arial"/>
              <a:buNone/>
            </a:pPr>
            <a:endParaRPr sz="3200" i="0" u="none" strike="noStrike" cap="none" dirty="0">
              <a:solidFill>
                <a:srgbClr val="1E14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52186" y="1036816"/>
            <a:ext cx="2833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1E1408"/>
              </a:buClr>
              <a:buSzPts val="4800"/>
            </a:pPr>
            <a:r>
              <a:rPr lang="zh-TW" altLang="en-US" sz="4800" b="1" dirty="0">
                <a:solidFill>
                  <a:srgbClr val="1E1408"/>
                </a:solidFill>
                <a:latin typeface="Arial Black" panose="020B0A04020102020204" pitchFamily="34" charset="0"/>
                <a:ea typeface="+mn-ea"/>
              </a:rPr>
              <a:t>公開觀課</a:t>
            </a:r>
            <a:r>
              <a:rPr lang="zh-TW" altLang="en-US" sz="4800" dirty="0">
                <a:solidFill>
                  <a:srgbClr val="1E1408"/>
                </a:solidFill>
                <a:latin typeface="+mn-ea"/>
                <a:ea typeface="+mn-ea"/>
              </a:rPr>
              <a:t> </a:t>
            </a:r>
            <a:endParaRPr lang="en-US" altLang="zh-TW" sz="4800" dirty="0">
              <a:solidFill>
                <a:srgbClr val="1E1408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/>
          <p:nvPr/>
        </p:nvSpPr>
        <p:spPr>
          <a:xfrm>
            <a:off x="5318504" y="4203305"/>
            <a:ext cx="553031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endParaRPr sz="14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39" y="4867895"/>
            <a:ext cx="1771015" cy="1771015"/>
          </a:xfrm>
          <a:prstGeom prst="rect">
            <a:avLst/>
          </a:prstGeom>
          <a:noFill/>
          <a:ln>
            <a:noFill/>
          </a:ln>
          <a:effectLst>
            <a:outerShdw blurRad="38100" dist="38100" dir="2700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9" name="Google Shape;22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5586" y="4867895"/>
            <a:ext cx="2209193" cy="22091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2029217" y="747387"/>
            <a:ext cx="836738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Verdana" panose="020B0604030504040204" pitchFamily="34" charset="0"/>
              </a:rPr>
              <a:t>公開授課實施流程</a:t>
            </a:r>
            <a:r>
              <a:rPr lang="zh-TW" altLang="en-US" sz="2000" b="1" dirty="0">
                <a:solidFill>
                  <a:srgbClr val="333333"/>
                </a:solidFill>
                <a:latin typeface="Verdana" panose="020B0604030504040204" pitchFamily="34" charset="0"/>
              </a:rPr>
              <a:t>：</a:t>
            </a:r>
          </a:p>
          <a:p>
            <a:r>
              <a:rPr lang="zh-TW" altLang="en-US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　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</a:rPr>
              <a:t>一、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</a:rPr>
              <a:t>共同備課：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r>
              <a:rPr lang="zh-TW" altLang="en-US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         授課人員應於公開授課前，與觀課人員於專業學習社</a:t>
            </a:r>
            <a:endParaRPr lang="en-US" altLang="zh-TW" sz="2400" b="1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zh-TW" altLang="en-US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         群、教學研究會、年級或年段會議，針對學生先前的</a:t>
            </a:r>
            <a:endParaRPr lang="en-US" altLang="zh-TW" sz="2400" b="1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zh-TW" altLang="en-US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         學習表現與教師教學觀察的內容進行專業對話，並由</a:t>
            </a:r>
            <a:endParaRPr lang="en-US" altLang="zh-TW" sz="2400" b="1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zh-TW" altLang="en-US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          </a:t>
            </a:r>
            <a:r>
              <a:rPr lang="zh-TW" altLang="en-US" sz="2400" b="1" dirty="0">
                <a:solidFill>
                  <a:srgbClr val="FF0000"/>
                </a:solidFill>
                <a:latin typeface="Verdana" panose="020B0604030504040204" pitchFamily="34" charset="0"/>
              </a:rPr>
              <a:t>授課人員完成共同備課紀錄表</a:t>
            </a:r>
            <a:endParaRPr lang="en-US" altLang="zh-TW" sz="24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endParaRPr lang="en-US" altLang="zh-TW" sz="2000" b="1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endParaRPr lang="en-US" altLang="zh-TW" sz="2000" b="1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endParaRPr lang="zh-TW" altLang="en-US" sz="2000" b="1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zh-TW" altLang="en-US" sz="2000" b="1" dirty="0">
                <a:solidFill>
                  <a:srgbClr val="333333"/>
                </a:solidFill>
                <a:latin typeface="Verdana" panose="020B0604030504040204" pitchFamily="34" charset="0"/>
              </a:rPr>
              <a:t>　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11" y="3736421"/>
            <a:ext cx="6053626" cy="282434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925" y="428982"/>
            <a:ext cx="5409766" cy="6000033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Google Shape;43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76197" y="2752467"/>
            <a:ext cx="2530728" cy="3435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1678">
            <a:off x="8623675" y="4151534"/>
            <a:ext cx="3072650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8072" y="965321"/>
            <a:ext cx="96325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</a:rPr>
              <a:t>二、教學觀察</a:t>
            </a:r>
            <a:r>
              <a:rPr lang="zh-TW" altLang="en-US" sz="2400" b="1" dirty="0"/>
              <a:t>：教學觀察前授課人員得提醒公開授課倫理與重點，</a:t>
            </a:r>
            <a:endParaRPr lang="en-US" altLang="zh-TW" sz="2400" b="1" dirty="0"/>
          </a:p>
          <a:p>
            <a:r>
              <a:rPr lang="zh-TW" altLang="en-US" sz="2400" b="1" dirty="0"/>
              <a:t>                                並提出教學活動設計或教學媒體，供觀課人員參考</a:t>
            </a:r>
            <a:r>
              <a:rPr lang="en-US" altLang="zh-TW" sz="2400" b="1" dirty="0"/>
              <a:t>;</a:t>
            </a:r>
          </a:p>
          <a:p>
            <a:r>
              <a:rPr lang="zh-TW" altLang="en-US" sz="2400" b="1" dirty="0"/>
              <a:t>                                學校得提供觀課人員</a:t>
            </a:r>
            <a:r>
              <a:rPr lang="zh-TW" altLang="en-US" sz="2400" b="1" dirty="0">
                <a:solidFill>
                  <a:srgbClr val="FF0000"/>
                </a:solidFill>
              </a:rPr>
              <a:t>教學觀察紀錄表</a:t>
            </a:r>
            <a:r>
              <a:rPr lang="zh-TW" altLang="en-US" sz="2400" b="1" dirty="0"/>
              <a:t>，以利教學觀</a:t>
            </a:r>
            <a:endParaRPr lang="en-US" altLang="zh-TW" sz="2400" b="1" dirty="0"/>
          </a:p>
          <a:p>
            <a:r>
              <a:rPr lang="zh-TW" altLang="en-US" sz="2400" b="1" dirty="0"/>
              <a:t>                                察中進行活動記錄。</a:t>
            </a:r>
            <a:endParaRPr lang="en-US" altLang="zh-TW" sz="24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5" y="1644135"/>
            <a:ext cx="2639136" cy="351805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01" y="2733575"/>
            <a:ext cx="2555310" cy="34093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80" y="4052459"/>
            <a:ext cx="2222201" cy="263018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18" y="3071741"/>
            <a:ext cx="1926336" cy="31458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169" y="3640133"/>
            <a:ext cx="2435415" cy="3042511"/>
          </a:xfrm>
          <a:prstGeom prst="rect">
            <a:avLst/>
          </a:prstGeom>
        </p:spPr>
      </p:pic>
      <p:pic>
        <p:nvPicPr>
          <p:cNvPr id="8" name="Google Shape;18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182" y="4626591"/>
            <a:ext cx="2431494" cy="2231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36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375" y="779693"/>
            <a:ext cx="6165198" cy="5700681"/>
          </a:xfrm>
          <a:prstGeom prst="rect">
            <a:avLst/>
          </a:prstGeom>
        </p:spPr>
      </p:pic>
      <p:pic>
        <p:nvPicPr>
          <p:cNvPr id="3" name="Google Shape;2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273831" flipH="1">
            <a:off x="-343220" y="4348393"/>
            <a:ext cx="3417055" cy="2460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5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06171" y="609600"/>
            <a:ext cx="78957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</a:rPr>
              <a:t>三、專業回饋</a:t>
            </a:r>
            <a:r>
              <a:rPr lang="zh-TW" altLang="en-US" sz="3200" b="1" dirty="0"/>
              <a:t>：</a:t>
            </a:r>
            <a:endParaRPr lang="en-US" altLang="zh-TW" sz="3200" b="1" dirty="0"/>
          </a:p>
          <a:p>
            <a:r>
              <a:rPr lang="zh-TW" altLang="en-US" sz="3200" b="1" dirty="0"/>
              <a:t>由授課人員及觀課人員於公開授課後，就該公開授課之學生課堂學習情形及教學觀察結果，進行研討，並由授課人員完成專業回饋紀錄表</a:t>
            </a:r>
          </a:p>
        </p:txBody>
      </p:sp>
      <p:pic>
        <p:nvPicPr>
          <p:cNvPr id="7" name="Google Shape;1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273651" y="4862286"/>
            <a:ext cx="2589137" cy="214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71598">
            <a:off x="9399094" y="1698521"/>
            <a:ext cx="2778391" cy="305436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772" y="3225701"/>
            <a:ext cx="3330100" cy="3421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687" y="3225702"/>
            <a:ext cx="3686628" cy="3632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39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" y="304800"/>
            <a:ext cx="2711155" cy="36140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75" y="2879271"/>
            <a:ext cx="2771040" cy="3693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78" y="671284"/>
            <a:ext cx="3298838" cy="2474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66" y="4055723"/>
            <a:ext cx="4066256" cy="2596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5087" y="304800"/>
            <a:ext cx="2406286" cy="32076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93" y="2365694"/>
            <a:ext cx="3195779" cy="42600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10369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52915" y="4174153"/>
            <a:ext cx="6626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333333"/>
                </a:solidFill>
                <a:latin typeface="Verdana" panose="020B0604030504040204" pitchFamily="34" charset="0"/>
                <a:hlinkClick r:id="rId2"/>
              </a:rPr>
              <a:t>https://</a:t>
            </a:r>
            <a:r>
              <a:rPr lang="en-US" altLang="zh-TW" sz="2400" b="1" dirty="0" err="1">
                <a:solidFill>
                  <a:srgbClr val="333333"/>
                </a:solidFill>
                <a:latin typeface="Verdana" panose="020B0604030504040204" pitchFamily="34" charset="0"/>
                <a:hlinkClick r:id="rId2"/>
              </a:rPr>
              <a:t>youtu.be</a:t>
            </a:r>
            <a:r>
              <a:rPr lang="en-US" altLang="zh-TW" sz="2400" b="1" dirty="0">
                <a:solidFill>
                  <a:srgbClr val="333333"/>
                </a:solidFill>
                <a:latin typeface="Verdana" panose="020B0604030504040204" pitchFamily="34" charset="0"/>
                <a:hlinkClick r:id="rId2"/>
              </a:rPr>
              <a:t>/</a:t>
            </a:r>
            <a:r>
              <a:rPr lang="en-US" altLang="zh-TW" sz="2400" b="1" dirty="0" err="1">
                <a:solidFill>
                  <a:srgbClr val="333333"/>
                </a:solidFill>
                <a:latin typeface="Verdana" panose="020B0604030504040204" pitchFamily="34" charset="0"/>
                <a:hlinkClick r:id="rId2"/>
              </a:rPr>
              <a:t>kKXv0F2KWhI</a:t>
            </a:r>
            <a:endParaRPr lang="en-US" altLang="zh-TW" sz="2400" b="1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endParaRPr lang="en-US" altLang="zh-TW" sz="2400" b="1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en-US" altLang="zh-TW" sz="2400" b="1" dirty="0">
                <a:solidFill>
                  <a:srgbClr val="333333"/>
                </a:solidFill>
                <a:latin typeface="Verdana" panose="020B0604030504040204" pitchFamily="34" charset="0"/>
                <a:hlinkClick r:id="rId3"/>
              </a:rPr>
              <a:t>https://</a:t>
            </a:r>
            <a:r>
              <a:rPr lang="en-US" altLang="zh-TW" sz="2400" b="1" dirty="0" err="1">
                <a:solidFill>
                  <a:srgbClr val="333333"/>
                </a:solidFill>
                <a:latin typeface="Verdana" panose="020B0604030504040204" pitchFamily="34" charset="0"/>
                <a:hlinkClick r:id="rId3"/>
              </a:rPr>
              <a:t>www.youtube.com</a:t>
            </a:r>
            <a:r>
              <a:rPr lang="en-US" altLang="zh-TW" sz="2400" b="1" dirty="0">
                <a:solidFill>
                  <a:srgbClr val="333333"/>
                </a:solidFill>
                <a:latin typeface="Verdana" panose="020B0604030504040204" pitchFamily="34" charset="0"/>
                <a:hlinkClick r:id="rId3"/>
              </a:rPr>
              <a:t>/</a:t>
            </a:r>
            <a:r>
              <a:rPr lang="en-US" altLang="zh-TW" sz="2400" b="1" dirty="0" err="1">
                <a:solidFill>
                  <a:srgbClr val="333333"/>
                </a:solidFill>
                <a:latin typeface="Verdana" panose="020B0604030504040204" pitchFamily="34" charset="0"/>
                <a:hlinkClick r:id="rId3"/>
              </a:rPr>
              <a:t>watch?v</a:t>
            </a:r>
            <a:r>
              <a:rPr lang="en-US" altLang="zh-TW" sz="2400" b="1" dirty="0">
                <a:solidFill>
                  <a:srgbClr val="333333"/>
                </a:solidFill>
                <a:latin typeface="Verdana" panose="020B0604030504040204" pitchFamily="34" charset="0"/>
                <a:hlinkClick r:id="rId3"/>
              </a:rPr>
              <a:t>=</a:t>
            </a:r>
            <a:r>
              <a:rPr lang="en-US" altLang="zh-TW" sz="2400" b="1" dirty="0" err="1">
                <a:solidFill>
                  <a:srgbClr val="333333"/>
                </a:solidFill>
                <a:latin typeface="Verdana" panose="020B0604030504040204" pitchFamily="34" charset="0"/>
                <a:hlinkClick r:id="rId3"/>
              </a:rPr>
              <a:t>DZhRnL54uf4</a:t>
            </a:r>
            <a:endParaRPr lang="zh-TW" altLang="en-US" sz="2400" b="1" dirty="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81" y="1784532"/>
            <a:ext cx="1586848" cy="42679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61029" y="243358"/>
            <a:ext cx="91149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/>
              <a:t>　</a:t>
            </a:r>
            <a:r>
              <a:rPr lang="zh-TW" altLang="en-US" sz="6000" b="1" dirty="0">
                <a:solidFill>
                  <a:srgbClr val="002060"/>
                </a:solidFill>
              </a:rPr>
              <a:t>教學不再是閉門造車         </a:t>
            </a:r>
            <a:endParaRPr lang="zh-TW" altLang="en-US" sz="2400" b="1" dirty="0"/>
          </a:p>
          <a:p>
            <a:r>
              <a:rPr lang="zh-TW" altLang="en-US" sz="2400" b="1" dirty="0"/>
              <a:t>　      </a:t>
            </a:r>
            <a:endParaRPr lang="en-US" altLang="zh-TW" sz="2400" b="1" dirty="0"/>
          </a:p>
          <a:p>
            <a:r>
              <a:rPr lang="zh-TW" altLang="en-US" sz="2400" b="1" dirty="0">
                <a:solidFill>
                  <a:srgbClr val="C00000"/>
                </a:solidFill>
              </a:rPr>
              <a:t>             </a:t>
            </a:r>
            <a:r>
              <a:rPr lang="zh-TW" altLang="en-US" sz="3200" b="1" dirty="0">
                <a:solidFill>
                  <a:srgbClr val="7030A0"/>
                </a:solidFill>
              </a:rPr>
              <a:t>公開觀課是教學相長的有效作為  </a:t>
            </a:r>
          </a:p>
          <a:p>
            <a:r>
              <a:rPr lang="zh-TW" altLang="en-US" sz="2400" b="1" dirty="0"/>
              <a:t>　         </a:t>
            </a:r>
            <a:endParaRPr lang="en-US" altLang="zh-TW" sz="2400" b="1" dirty="0"/>
          </a:p>
          <a:p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</a:rPr>
              <a:t>              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</a:rPr>
              <a:t>老師互相觀摩，助於精進教學技巧</a:t>
            </a:r>
          </a:p>
        </p:txBody>
      </p:sp>
    </p:spTree>
    <p:extLst>
      <p:ext uri="{BB962C8B-B14F-4D97-AF65-F5344CB8AC3E}">
        <p14:creationId xmlns:p14="http://schemas.microsoft.com/office/powerpoint/2010/main" val="3090508086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310</Words>
  <Application>Microsoft Office PowerPoint</Application>
  <PresentationFormat>寬螢幕</PresentationFormat>
  <Paragraphs>39</Paragraphs>
  <Slides>9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微軟正黑體</vt:lpstr>
      <vt:lpstr>Arial</vt:lpstr>
      <vt:lpstr>Arial Black</vt:lpstr>
      <vt:lpstr>Calibri</vt:lpstr>
      <vt:lpstr>Trebuchet MS</vt:lpstr>
      <vt:lpstr>Verdana</vt:lpstr>
      <vt:lpstr>Wingdings 3</vt:lpstr>
      <vt:lpstr>自定义设计方案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SYPS408</dc:creator>
  <cp:lastModifiedBy>詒進 顏</cp:lastModifiedBy>
  <cp:revision>68</cp:revision>
  <dcterms:modified xsi:type="dcterms:W3CDTF">2022-02-08T03:19:46Z</dcterms:modified>
</cp:coreProperties>
</file>