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65" r:id="rId5"/>
    <p:sldId id="271" r:id="rId6"/>
    <p:sldId id="272" r:id="rId7"/>
    <p:sldId id="279" r:id="rId8"/>
    <p:sldId id="283" r:id="rId9"/>
    <p:sldId id="273" r:id="rId10"/>
    <p:sldId id="274" r:id="rId11"/>
    <p:sldId id="27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2/8/2022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2022/2/8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2022/2/8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2022/2/8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2022/2/8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2022/2/8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2022/2/8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42984" y="584887"/>
            <a:ext cx="8081319" cy="94529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信義國小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學年度上學期</a:t>
            </a:r>
            <a:endParaRPr 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9691" y="1933566"/>
            <a:ext cx="8656320" cy="9144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四年級備課小組總結報告</a:t>
            </a:r>
            <a:endParaRPr lang="zh-TW" sz="6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3AD480-776B-4A77-BAB5-CE0B314E93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055428" y="3686298"/>
            <a:ext cx="3976935" cy="298270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614644" y="3251355"/>
            <a:ext cx="5938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</a:rPr>
              <a:t>報告人   </a:t>
            </a: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</a:rPr>
              <a:t>401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</a:rPr>
              <a:t>鄭名媖</a:t>
            </a:r>
            <a:endParaRPr lang="en-US" altLang="zh-TW" sz="4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zh-TW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筆記和書寫工具-插圖素材[21896221] - PIXTA圖庫">
            <a:extLst>
              <a:ext uri="{FF2B5EF4-FFF2-40B4-BE49-F238E27FC236}">
                <a16:creationId xmlns:a16="http://schemas.microsoft.com/office/drawing/2014/main" id="{A53CAECF-E89C-4DC0-9742-77726211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74" y="3084369"/>
            <a:ext cx="2851395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808181"/>
            <a:ext cx="10058402" cy="1079157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期許與精進</a:t>
            </a:r>
            <a:endParaRPr lang="en-US" sz="5400" dirty="0"/>
          </a:p>
        </p:txBody>
      </p:sp>
      <p:sp>
        <p:nvSpPr>
          <p:cNvPr id="4" name="內容版面配置區 13">
            <a:extLst>
              <a:ext uri="{FF2B5EF4-FFF2-40B4-BE49-F238E27FC236}">
                <a16:creationId xmlns:a16="http://schemas.microsoft.com/office/drawing/2014/main" id="{F8A35020-8BF5-4341-AE1B-270341AC4105}"/>
              </a:ext>
            </a:extLst>
          </p:cNvPr>
          <p:cNvSpPr txBox="1">
            <a:spLocks/>
          </p:cNvSpPr>
          <p:nvPr/>
        </p:nvSpPr>
        <p:spPr>
          <a:xfrm>
            <a:off x="995546" y="1140822"/>
            <a:ext cx="10058400" cy="42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4400" dirty="0"/>
          </a:p>
          <a:p>
            <a:r>
              <a:rPr lang="zh-TW" altLang="en-US" sz="4400" dirty="0"/>
              <a:t>書面上未標示的教學策略</a:t>
            </a:r>
            <a:endParaRPr lang="en-US" altLang="zh-TW" sz="4400" dirty="0"/>
          </a:p>
          <a:p>
            <a:r>
              <a:rPr lang="zh-TW" altLang="en-US" sz="4400" dirty="0"/>
              <a:t>未實施運用的教學策略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en-US" altLang="zh-TW" sz="4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407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577" y="2300417"/>
            <a:ext cx="6858002" cy="1128583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      謝謝聆聽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9ECF8BB-5F63-4EF6-96AB-101AD411CEB6}"/>
              </a:ext>
            </a:extLst>
          </p:cNvPr>
          <p:cNvSpPr txBox="1"/>
          <p:nvPr/>
        </p:nvSpPr>
        <p:spPr>
          <a:xfrm>
            <a:off x="3738694" y="4798504"/>
            <a:ext cx="480689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33148" y="548640"/>
            <a:ext cx="10058402" cy="1002897"/>
          </a:xfrm>
        </p:spPr>
        <p:txBody>
          <a:bodyPr>
            <a:noAutofit/>
          </a:bodyPr>
          <a:lstStyle/>
          <a:p>
            <a:r>
              <a:rPr lang="zh-TW" altLang="en-US" sz="6600" dirty="0"/>
              <a:t>                  主題</a:t>
            </a:r>
            <a:endParaRPr lang="zh-TW" sz="6600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933401" y="1888969"/>
            <a:ext cx="10519954" cy="14717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5400" dirty="0"/>
              <a:t>公開觀課策略使用統計與省思</a:t>
            </a:r>
            <a:endParaRPr lang="zh-TW" sz="5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4B07F6-F80A-47B0-A76F-32964EC9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 flipV="1">
            <a:off x="3223491" y="3098798"/>
            <a:ext cx="5329382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44842"/>
            <a:ext cx="10058402" cy="107915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公開觀課相關資訊統計</a:t>
            </a:r>
            <a:endParaRPr lang="en-US" sz="4800" dirty="0"/>
          </a:p>
        </p:txBody>
      </p:sp>
      <p:sp>
        <p:nvSpPr>
          <p:cNvPr id="3" name="內容版面配置區 13"/>
          <p:cNvSpPr txBox="1">
            <a:spLocks/>
          </p:cNvSpPr>
          <p:nvPr/>
        </p:nvSpPr>
        <p:spPr>
          <a:xfrm>
            <a:off x="1065214" y="1752600"/>
            <a:ext cx="10058400" cy="483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導師部分</a:t>
            </a:r>
          </a:p>
          <a:p>
            <a:pPr marL="0" indent="0">
              <a:buNone/>
            </a:pPr>
            <a:endParaRPr lang="zh-TW" altLang="en-US" sz="4000" dirty="0"/>
          </a:p>
          <a:p>
            <a:endParaRPr lang="zh-TW" altLang="en-US" sz="44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BF8B2ACE-D254-43D3-9C46-A804C15AE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79206"/>
              </p:ext>
            </p:extLst>
          </p:nvPr>
        </p:nvGraphicFramePr>
        <p:xfrm>
          <a:off x="1265646" y="2661677"/>
          <a:ext cx="8322492" cy="2319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164">
                  <a:extLst>
                    <a:ext uri="{9D8B030D-6E8A-4147-A177-3AD203B41FA5}">
                      <a16:colId xmlns:a16="http://schemas.microsoft.com/office/drawing/2014/main" val="1670320465"/>
                    </a:ext>
                  </a:extLst>
                </a:gridCol>
                <a:gridCol w="2774164">
                  <a:extLst>
                    <a:ext uri="{9D8B030D-6E8A-4147-A177-3AD203B41FA5}">
                      <a16:colId xmlns:a16="http://schemas.microsoft.com/office/drawing/2014/main" val="1961248876"/>
                    </a:ext>
                  </a:extLst>
                </a:gridCol>
                <a:gridCol w="2774164">
                  <a:extLst>
                    <a:ext uri="{9D8B030D-6E8A-4147-A177-3AD203B41FA5}">
                      <a16:colId xmlns:a16="http://schemas.microsoft.com/office/drawing/2014/main" val="4067737753"/>
                    </a:ext>
                  </a:extLst>
                </a:gridCol>
              </a:tblGrid>
              <a:tr h="4639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導師人數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使用策略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182016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國語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探究實作教學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200186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數學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521683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綜合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19840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健康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8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3"/>
          <p:cNvSpPr txBox="1">
            <a:spLocks/>
          </p:cNvSpPr>
          <p:nvPr/>
        </p:nvSpPr>
        <p:spPr>
          <a:xfrm>
            <a:off x="988423" y="472440"/>
            <a:ext cx="10058400" cy="483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科任老師部分</a:t>
            </a:r>
          </a:p>
          <a:p>
            <a:pPr marL="0" indent="0">
              <a:buNone/>
            </a:pPr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A4664CDF-BAF7-4323-A2A9-40386D63E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34834"/>
              </p:ext>
            </p:extLst>
          </p:nvPr>
        </p:nvGraphicFramePr>
        <p:xfrm>
          <a:off x="905691" y="1554480"/>
          <a:ext cx="8535852" cy="3714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5284">
                  <a:extLst>
                    <a:ext uri="{9D8B030D-6E8A-4147-A177-3AD203B41FA5}">
                      <a16:colId xmlns:a16="http://schemas.microsoft.com/office/drawing/2014/main" val="4226403603"/>
                    </a:ext>
                  </a:extLst>
                </a:gridCol>
                <a:gridCol w="2845284">
                  <a:extLst>
                    <a:ext uri="{9D8B030D-6E8A-4147-A177-3AD203B41FA5}">
                      <a16:colId xmlns:a16="http://schemas.microsoft.com/office/drawing/2014/main" val="2569437012"/>
                    </a:ext>
                  </a:extLst>
                </a:gridCol>
                <a:gridCol w="2845284">
                  <a:extLst>
                    <a:ext uri="{9D8B030D-6E8A-4147-A177-3AD203B41FA5}">
                      <a16:colId xmlns:a16="http://schemas.microsoft.com/office/drawing/2014/main" val="717746791"/>
                    </a:ext>
                  </a:extLst>
                </a:gridCol>
              </a:tblGrid>
              <a:tr h="505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老師人數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使用策略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72353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自然與生活科技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探究實作教學*</a:t>
                      </a:r>
                      <a:r>
                        <a:rPr lang="en-US" altLang="zh-TW" sz="2400" dirty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跨領域素養導向教學*</a:t>
                      </a:r>
                      <a:r>
                        <a:rPr lang="en-US" altLang="zh-TW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7931"/>
                  </a:ext>
                </a:extLst>
              </a:tr>
              <a:tr h="505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健康與體育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探究實作教學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55208"/>
                  </a:ext>
                </a:extLst>
              </a:tr>
              <a:tr h="505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閩南語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探究實作教學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96704"/>
                  </a:ext>
                </a:extLst>
              </a:tr>
              <a:tr h="505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英語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雙語教學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10829"/>
                  </a:ext>
                </a:extLst>
              </a:tr>
              <a:tr h="505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科技輔助自主學習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9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3"/>
          <p:cNvSpPr txBox="1">
            <a:spLocks/>
          </p:cNvSpPr>
          <p:nvPr/>
        </p:nvSpPr>
        <p:spPr>
          <a:xfrm>
            <a:off x="1161009" y="803366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4400" dirty="0"/>
              <a:t>•</a:t>
            </a:r>
            <a:r>
              <a:rPr lang="zh-TW" altLang="en-US" sz="4400" dirty="0"/>
              <a:t>統計結果</a:t>
            </a:r>
            <a:endParaRPr lang="en-US" altLang="zh-TW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A6C0633-BF3D-4A88-851A-D0E78D0FA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87062"/>
              </p:ext>
            </p:extLst>
          </p:nvPr>
        </p:nvGraphicFramePr>
        <p:xfrm>
          <a:off x="1317898" y="1729860"/>
          <a:ext cx="81280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8468">
                  <a:extLst>
                    <a:ext uri="{9D8B030D-6E8A-4147-A177-3AD203B41FA5}">
                      <a16:colId xmlns:a16="http://schemas.microsoft.com/office/drawing/2014/main" val="11513968"/>
                    </a:ext>
                  </a:extLst>
                </a:gridCol>
                <a:gridCol w="3689532">
                  <a:extLst>
                    <a:ext uri="{9D8B030D-6E8A-4147-A177-3AD203B41FA5}">
                      <a16:colId xmlns:a16="http://schemas.microsoft.com/office/drawing/2014/main" val="1363741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使用策略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人數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34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探究實作教學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15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05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跨領域素養導向教學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556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雙語教學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1717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科技輔助自主學習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661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總計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18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8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44842"/>
            <a:ext cx="10058402" cy="107915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探究實作教學省思</a:t>
            </a:r>
            <a:endParaRPr lang="en-US" sz="4800" dirty="0"/>
          </a:p>
        </p:txBody>
      </p:sp>
      <p:sp>
        <p:nvSpPr>
          <p:cNvPr id="3" name="內容版面配置區 13"/>
          <p:cNvSpPr txBox="1">
            <a:spLocks/>
          </p:cNvSpPr>
          <p:nvPr/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應用動機</a:t>
            </a:r>
            <a:endParaRPr lang="zh-TW" altLang="en-US" sz="4800" dirty="0">
              <a:solidFill>
                <a:schemeClr val="tx2"/>
              </a:solidFill>
            </a:endParaRPr>
          </a:p>
          <a:p>
            <a:r>
              <a:rPr lang="zh-TW" altLang="en-US" sz="4400" dirty="0"/>
              <a:t>優點：呼應課綱「自」、</a:t>
            </a:r>
            <a:endParaRPr lang="en-US" altLang="zh-TW" sz="4400" dirty="0"/>
          </a:p>
          <a:p>
            <a:pPr marL="0" indent="0">
              <a:buNone/>
            </a:pPr>
            <a:r>
              <a:rPr lang="zh-TW" altLang="en-US" sz="4400" dirty="0"/>
              <a:t>「動」、「好」三理念</a:t>
            </a:r>
            <a:endParaRPr lang="en-US" altLang="zh-TW" sz="4400" dirty="0"/>
          </a:p>
          <a:p>
            <a:r>
              <a:rPr lang="zh-TW" altLang="en-US" sz="4400" dirty="0"/>
              <a:t>缺點</a:t>
            </a:r>
            <a:endParaRPr lang="en-US" altLang="zh-TW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357C3C-F3E1-417A-B383-D7C682F17B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003177" y="27417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8EFCAB-94C0-4D5B-BEB1-7301BC6E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3" y="414745"/>
            <a:ext cx="10287591" cy="923109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跨領域素養導向教學省思</a:t>
            </a:r>
          </a:p>
        </p:txBody>
      </p:sp>
      <p:sp>
        <p:nvSpPr>
          <p:cNvPr id="4" name="內容版面配置區 13">
            <a:extLst>
              <a:ext uri="{FF2B5EF4-FFF2-40B4-BE49-F238E27FC236}">
                <a16:creationId xmlns:a16="http://schemas.microsoft.com/office/drawing/2014/main" id="{CEC40527-6C2F-4BA9-BC80-2A6B291B4585}"/>
              </a:ext>
            </a:extLst>
          </p:cNvPr>
          <p:cNvSpPr txBox="1">
            <a:spLocks/>
          </p:cNvSpPr>
          <p:nvPr/>
        </p:nvSpPr>
        <p:spPr>
          <a:xfrm>
            <a:off x="944879" y="1489166"/>
            <a:ext cx="10069877" cy="450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前置</a:t>
            </a:r>
            <a:endParaRPr lang="zh-TW" altLang="en-US" sz="4800" dirty="0"/>
          </a:p>
          <a:p>
            <a:r>
              <a:rPr lang="zh-TW" altLang="en-US" sz="4400" dirty="0"/>
              <a:t>調整</a:t>
            </a:r>
            <a:endParaRPr lang="en-US" altLang="zh-TW" sz="4400" dirty="0"/>
          </a:p>
          <a:p>
            <a:r>
              <a:rPr lang="zh-TW" altLang="en-US" sz="4400" dirty="0"/>
              <a:t>成果</a:t>
            </a:r>
            <a:endParaRPr lang="en-US" altLang="zh-TW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C410A9-CD6A-46AA-9D6B-BAEE2946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572704" y="2669309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44842"/>
            <a:ext cx="10058402" cy="107915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雙語教學省思</a:t>
            </a:r>
            <a:endParaRPr lang="en-US" sz="4800" dirty="0"/>
          </a:p>
        </p:txBody>
      </p:sp>
      <p:sp>
        <p:nvSpPr>
          <p:cNvPr id="3" name="內容版面配置區 13"/>
          <p:cNvSpPr txBox="1">
            <a:spLocks/>
          </p:cNvSpPr>
          <p:nvPr/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自編教材→主題擬定</a:t>
            </a:r>
            <a:endParaRPr lang="en-US" altLang="zh-TW" sz="4400" dirty="0"/>
          </a:p>
          <a:p>
            <a:r>
              <a:rPr lang="zh-TW" altLang="en-US" sz="4400" dirty="0"/>
              <a:t>引導</a:t>
            </a:r>
            <a:endParaRPr lang="en-US" altLang="zh-TW" sz="4400" dirty="0"/>
          </a:p>
          <a:p>
            <a:r>
              <a:rPr lang="zh-TW" altLang="en-US" sz="4400" dirty="0"/>
              <a:t>延伸</a:t>
            </a:r>
            <a:endParaRPr lang="en-US" altLang="zh-TW" sz="4400" dirty="0"/>
          </a:p>
          <a:p>
            <a:endParaRPr lang="zh-TW" altLang="en-US" sz="4400" dirty="0"/>
          </a:p>
          <a:p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63D10EB-5082-4E3E-9627-F5E851FE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094413" y="27417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44842"/>
            <a:ext cx="10058402" cy="107915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科技輔助自主學習省思</a:t>
            </a:r>
            <a:endParaRPr lang="en-US" sz="4800" dirty="0"/>
          </a:p>
        </p:txBody>
      </p:sp>
      <p:sp>
        <p:nvSpPr>
          <p:cNvPr id="3" name="內容版面配置區 13"/>
          <p:cNvSpPr txBox="1">
            <a:spLocks/>
          </p:cNvSpPr>
          <p:nvPr/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示範→操作</a:t>
            </a:r>
            <a:endParaRPr lang="en-US" altLang="zh-TW" sz="4400" dirty="0"/>
          </a:p>
          <a:p>
            <a:r>
              <a:rPr lang="zh-TW" altLang="en-US" sz="4400" dirty="0"/>
              <a:t>學生程度不一</a:t>
            </a:r>
            <a:endParaRPr lang="en-US" altLang="zh-TW" sz="4400" dirty="0"/>
          </a:p>
          <a:p>
            <a:r>
              <a:rPr lang="zh-TW" altLang="en-US" sz="4400" dirty="0"/>
              <a:t>學習歷程內化</a:t>
            </a:r>
            <a:endParaRPr lang="en-US" altLang="zh-TW" sz="4400" dirty="0"/>
          </a:p>
          <a:p>
            <a:endParaRPr lang="en-US" altLang="zh-TW" sz="4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  <a:p>
            <a:pPr marL="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34888E-7477-4105-B0C9-E8817E40EE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339840" y="3429000"/>
            <a:ext cx="4719479" cy="23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222</Words>
  <Application>Microsoft Office PowerPoint</Application>
  <PresentationFormat>寬螢幕</PresentationFormat>
  <Paragraphs>89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Microsoft JhengHei UI</vt:lpstr>
      <vt:lpstr>新細明體</vt:lpstr>
      <vt:lpstr>標楷體</vt:lpstr>
      <vt:lpstr>Arial</vt:lpstr>
      <vt:lpstr>Segoe Print</vt:lpstr>
      <vt:lpstr>Nature Illustration 16x9</vt:lpstr>
      <vt:lpstr>信義國小110學年度上學期</vt:lpstr>
      <vt:lpstr>                  主題</vt:lpstr>
      <vt:lpstr>公開觀課相關資訊統計</vt:lpstr>
      <vt:lpstr>PowerPoint 簡報</vt:lpstr>
      <vt:lpstr>PowerPoint 簡報</vt:lpstr>
      <vt:lpstr>探究實作教學省思</vt:lpstr>
      <vt:lpstr>跨領域素養導向教學省思</vt:lpstr>
      <vt:lpstr>雙語教學省思</vt:lpstr>
      <vt:lpstr>科技輔助自主學習省思</vt:lpstr>
      <vt:lpstr>期許與精進</vt:lpstr>
      <vt:lpstr>      謝謝聆聽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2015-09-07T11:10:36Z</dcterms:created>
  <dcterms:modified xsi:type="dcterms:W3CDTF">2022-02-08T05:12:38Z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