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2" r:id="rId1"/>
  </p:sldMasterIdLst>
  <p:handoutMasterIdLst>
    <p:handoutMasterId r:id="rId15"/>
  </p:handoutMasterIdLst>
  <p:sldIdLst>
    <p:sldId id="256" r:id="rId2"/>
    <p:sldId id="259" r:id="rId3"/>
    <p:sldId id="263" r:id="rId4"/>
    <p:sldId id="260" r:id="rId5"/>
    <p:sldId id="257" r:id="rId6"/>
    <p:sldId id="258" r:id="rId7"/>
    <p:sldId id="262" r:id="rId8"/>
    <p:sldId id="265" r:id="rId9"/>
    <p:sldId id="267" r:id="rId10"/>
    <p:sldId id="264" r:id="rId11"/>
    <p:sldId id="268" r:id="rId12"/>
    <p:sldId id="266" r:id="rId13"/>
    <p:sldId id="269" r:id="rId1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72FF7-74EF-467C-9A60-D11B58D77BD1}" type="datetimeFigureOut">
              <a:rPr lang="zh-TW" altLang="en-US" smtClean="0"/>
              <a:t>2022/1/24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C78B2-F0AD-4C5D-8F55-D1D9FD3459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470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B3A824-1A51-4B26-AD58-A6D8E14F6C0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1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10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60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5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36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89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70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35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915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890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08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BC1C18-307B-4F68-A007-B5B542270E8D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8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觀課心得報告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報告人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dirty="0" smtClean="0"/>
              <a:t>張弘軒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4812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會後觀察紀錄表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599" y="2285999"/>
            <a:ext cx="10415847" cy="396517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一、教學者教學優點與特色：</a:t>
            </a:r>
          </a:p>
          <a:p>
            <a:r>
              <a:rPr lang="en-US" altLang="zh-TW" dirty="0"/>
              <a:t>1</a:t>
            </a:r>
            <a:r>
              <a:rPr lang="zh-TW" altLang="en-US" dirty="0"/>
              <a:t>、本次教師在體育教學有完成教學重點，設計適當的教學活動達到學習動機及教學目標。</a:t>
            </a:r>
          </a:p>
          <a:p>
            <a:r>
              <a:rPr lang="en-US" altLang="zh-TW" dirty="0"/>
              <a:t>2</a:t>
            </a:r>
            <a:r>
              <a:rPr lang="zh-TW" altLang="en-US" dirty="0"/>
              <a:t>、利用時事新聞及教育部體育署的宣導影片結合教學非常不錯。</a:t>
            </a:r>
          </a:p>
          <a:p>
            <a:r>
              <a:rPr lang="en-US" altLang="zh-TW" dirty="0"/>
              <a:t>3</a:t>
            </a:r>
            <a:r>
              <a:rPr lang="zh-TW" altLang="en-US" dirty="0"/>
              <a:t>、專業繩梯教學讓學生在受限空間上也能有動的訓練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/>
              <a:t>二、教學者教學待調整或改變之處：</a:t>
            </a:r>
          </a:p>
          <a:p>
            <a:r>
              <a:rPr lang="zh-TW" altLang="en-US" dirty="0" smtClean="0"/>
              <a:t>       平時</a:t>
            </a:r>
            <a:r>
              <a:rPr lang="zh-TW" altLang="en-US" dirty="0"/>
              <a:t>多以實體操作課程居多較少配合使用教學媒體，因校內工程空間受限因此須轉場上課，無形間流失一些教學時間，因此未來得切割或整合教學達到更好的效果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r>
              <a:rPr lang="zh-TW" altLang="en-US" dirty="0"/>
              <a:t>三、對教學者之具體成長建議：</a:t>
            </a:r>
          </a:p>
          <a:p>
            <a:r>
              <a:rPr lang="zh-TW" altLang="en-US" dirty="0"/>
              <a:t>    </a:t>
            </a:r>
            <a:r>
              <a:rPr lang="zh-TW" altLang="en-US" dirty="0" smtClean="0"/>
              <a:t>   部分</a:t>
            </a:r>
            <a:r>
              <a:rPr lang="zh-TW" altLang="en-US" dirty="0"/>
              <a:t>女生因青春期第二性徵發育關係在動態操作上明顯害羞，透過小組競爭已經提高操作意願</a:t>
            </a:r>
            <a:r>
              <a:rPr lang="zh-TW" altLang="en-US" dirty="0" smtClean="0"/>
              <a:t>，假如</a:t>
            </a:r>
            <a:r>
              <a:rPr lang="zh-TW" altLang="en-US" dirty="0"/>
              <a:t>再透過成績鼓勵嘉獎制度，或許更能提升女性同學學習成效。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7006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480687" cy="1499616"/>
          </a:xfrm>
        </p:spPr>
        <p:txBody>
          <a:bodyPr/>
          <a:lstStyle/>
          <a:p>
            <a:r>
              <a:rPr lang="zh-TW" altLang="en-US" dirty="0"/>
              <a:t>思考</a:t>
            </a:r>
            <a:r>
              <a:rPr lang="zh-TW" altLang="en-US" dirty="0" smtClean="0"/>
              <a:t>延伸</a:t>
            </a:r>
            <a:r>
              <a:rPr lang="en-US" altLang="zh-TW" dirty="0" smtClean="0"/>
              <a:t>-</a:t>
            </a:r>
            <a:r>
              <a:rPr lang="zh-TW" altLang="en-US" dirty="0" smtClean="0"/>
              <a:t>若是以</a:t>
            </a:r>
            <a:r>
              <a:rPr lang="en-US" altLang="zh-TW" dirty="0" err="1" smtClean="0"/>
              <a:t>PBL</a:t>
            </a:r>
            <a:r>
              <a:rPr lang="en-US" altLang="zh-TW" dirty="0" smtClean="0"/>
              <a:t>(</a:t>
            </a:r>
            <a:r>
              <a:rPr lang="zh-TW" altLang="en-US" dirty="0"/>
              <a:t>專題式學習</a:t>
            </a:r>
            <a:r>
              <a:rPr lang="en-US" altLang="zh-TW" dirty="0" smtClean="0"/>
              <a:t>)</a:t>
            </a:r>
            <a:r>
              <a:rPr lang="zh-TW" altLang="en-US" dirty="0" smtClean="0"/>
              <a:t>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88752" cy="4023360"/>
          </a:xfrm>
        </p:spPr>
        <p:txBody>
          <a:bodyPr/>
          <a:lstStyle/>
          <a:p>
            <a:r>
              <a:rPr lang="en-US" altLang="zh-TW" smtClean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挑戰問題：融入海洋教育之水域安</a:t>
            </a:r>
            <a:r>
              <a:rPr lang="zh-TW" altLang="en-US" dirty="0">
                <a:latin typeface="+mn-ea"/>
              </a:rPr>
              <a:t>全</a:t>
            </a:r>
            <a:r>
              <a:rPr lang="zh-TW" altLang="en-US" dirty="0" smtClean="0">
                <a:latin typeface="+mn-ea"/>
              </a:rPr>
              <a:t>自救的議題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</a:rPr>
              <a:t>2.</a:t>
            </a:r>
            <a:r>
              <a:rPr lang="zh-TW" altLang="en-US" dirty="0" smtClean="0">
                <a:latin typeface="+mn-ea"/>
              </a:rPr>
              <a:t>持續探究：學生找尋</a:t>
            </a:r>
            <a:r>
              <a:rPr lang="zh-TW" altLang="en-US" dirty="0">
                <a:latin typeface="+mn-ea"/>
              </a:rPr>
              <a:t>資料或體驗海洋運動。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</a:rPr>
              <a:t>3.</a:t>
            </a:r>
            <a:r>
              <a:rPr lang="zh-TW" altLang="en-US" dirty="0" smtClean="0">
                <a:latin typeface="+mn-ea"/>
              </a:rPr>
              <a:t>真實性：</a:t>
            </a:r>
            <a:r>
              <a:rPr lang="zh-TW" altLang="en-US" dirty="0">
                <a:latin typeface="+mn-ea"/>
              </a:rPr>
              <a:t>曾在基隆或北部地區發生過水域</a:t>
            </a:r>
            <a:r>
              <a:rPr lang="zh-TW" altLang="en-US" dirty="0" smtClean="0">
                <a:latin typeface="+mn-ea"/>
              </a:rPr>
              <a:t>事件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</a:rPr>
              <a:t>4.</a:t>
            </a:r>
            <a:r>
              <a:rPr lang="zh-TW" altLang="en-US" dirty="0" smtClean="0">
                <a:latin typeface="+mn-ea"/>
              </a:rPr>
              <a:t>學生的聲音：讓學生發言看法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</a:rPr>
              <a:t>5.</a:t>
            </a:r>
            <a:r>
              <a:rPr lang="zh-TW" altLang="en-US" dirty="0" smtClean="0">
                <a:latin typeface="+mn-ea"/>
              </a:rPr>
              <a:t>省思：為什麼要學習水域安全，如何更有效的學習與安全推</a:t>
            </a:r>
            <a:r>
              <a:rPr lang="zh-TW" altLang="en-US" dirty="0">
                <a:latin typeface="+mn-ea"/>
              </a:rPr>
              <a:t>展</a:t>
            </a:r>
            <a:r>
              <a:rPr lang="zh-TW" altLang="en-US" dirty="0" smtClean="0">
                <a:latin typeface="+mn-ea"/>
              </a:rPr>
              <a:t>海洋運動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</a:rPr>
              <a:t>6.</a:t>
            </a:r>
            <a:r>
              <a:rPr lang="zh-TW" altLang="en-US" dirty="0" smtClean="0">
                <a:latin typeface="+mn-ea"/>
              </a:rPr>
              <a:t>批判與修正：學生之間分組回饋</a:t>
            </a:r>
            <a:r>
              <a:rPr lang="zh-TW" altLang="en-US" dirty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 smtClean="0">
                <a:latin typeface="+mn-ea"/>
              </a:rPr>
              <a:t>7.</a:t>
            </a:r>
            <a:r>
              <a:rPr lang="zh-TW" altLang="en-US" dirty="0" smtClean="0">
                <a:latin typeface="+mn-ea"/>
              </a:rPr>
              <a:t>公開成品：依學校現況，可用學生模擬示範、大屏視頻展現或是數位檔案呈現。</a:t>
            </a:r>
            <a:endParaRPr lang="en-US" altLang="zh-TW" dirty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927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與未來校訂課程結合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377440"/>
            <a:ext cx="9601200" cy="3581400"/>
          </a:xfrm>
        </p:spPr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/>
              <a:t>未來展</a:t>
            </a:r>
            <a:r>
              <a:rPr lang="zh-TW" altLang="en-US" dirty="0"/>
              <a:t>望</a:t>
            </a:r>
            <a:r>
              <a:rPr lang="zh-TW" altLang="en-US" dirty="0" smtClean="0"/>
              <a:t>本校</a:t>
            </a:r>
            <a:r>
              <a:rPr lang="zh-TW" altLang="en-US" dirty="0"/>
              <a:t>校訂課程</a:t>
            </a:r>
            <a:r>
              <a:rPr lang="zh-TW" altLang="en-US" dirty="0" smtClean="0"/>
              <a:t>方向可以採用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課室</a:t>
            </a:r>
            <a:r>
              <a:rPr lang="zh-TW" altLang="en-US" dirty="0"/>
              <a:t>英語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雙語詞彙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：暖身</a:t>
            </a:r>
            <a:r>
              <a:rPr lang="en-US" altLang="zh-TW" dirty="0" smtClean="0"/>
              <a:t>Warm up</a:t>
            </a:r>
          </a:p>
          <a:p>
            <a:pPr marL="0" indent="0">
              <a:buNone/>
            </a:pPr>
            <a:r>
              <a:rPr lang="zh-TW" altLang="en-US" dirty="0" smtClean="0"/>
              <a:t>                      繩梯</a:t>
            </a:r>
            <a:r>
              <a:rPr lang="en-US" altLang="zh-TW" dirty="0" smtClean="0"/>
              <a:t>Rope ladder</a:t>
            </a:r>
          </a:p>
          <a:p>
            <a:pPr marL="0" indent="0">
              <a:buNone/>
            </a:pPr>
            <a:r>
              <a:rPr lang="zh-TW" altLang="en-US" dirty="0" smtClean="0"/>
              <a:t> 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/>
              <a:t>疫情時代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 smtClean="0"/>
              <a:t>1.</a:t>
            </a:r>
            <a:r>
              <a:rPr lang="zh-TW" altLang="en-US" dirty="0" smtClean="0"/>
              <a:t>科技</a:t>
            </a:r>
            <a:r>
              <a:rPr lang="zh-TW" altLang="en-US" dirty="0"/>
              <a:t>輔助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google classroom</a:t>
            </a:r>
            <a:r>
              <a:rPr lang="zh-TW" altLang="en-US" dirty="0" smtClean="0">
                <a:latin typeface="+mn-ea"/>
              </a:rPr>
              <a:t>中藉</a:t>
            </a:r>
            <a:r>
              <a:rPr lang="zh-TW" altLang="en-US" dirty="0">
                <a:latin typeface="+mn-ea"/>
              </a:rPr>
              <a:t>由數位科技輔助學會自主學習。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6297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感謝大家的聆聽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8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一、	教材內容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2286000"/>
            <a:ext cx="10424160" cy="2685011"/>
          </a:xfrm>
        </p:spPr>
        <p:txBody>
          <a:bodyPr/>
          <a:lstStyle/>
          <a:p>
            <a:r>
              <a:rPr lang="zh-TW" altLang="en-US" dirty="0" smtClean="0"/>
              <a:t>六</a:t>
            </a:r>
            <a:r>
              <a:rPr lang="zh-TW" altLang="en-US" dirty="0"/>
              <a:t>上健體第五單元</a:t>
            </a:r>
            <a:r>
              <a:rPr lang="en-US" altLang="zh-TW" dirty="0"/>
              <a:t>-</a:t>
            </a:r>
            <a:r>
              <a:rPr lang="zh-TW" altLang="en-US" dirty="0"/>
              <a:t>跑接好功夫，內容為第一主題</a:t>
            </a:r>
            <a:r>
              <a:rPr lang="en-US" altLang="zh-TW" dirty="0"/>
              <a:t>-</a:t>
            </a:r>
            <a:r>
              <a:rPr lang="zh-TW" altLang="en-US" dirty="0"/>
              <a:t>短距離快跑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    </a:t>
            </a:r>
            <a:r>
              <a:rPr lang="zh-TW" altLang="en-US" dirty="0" smtClean="0"/>
              <a:t>第三單元樂</a:t>
            </a:r>
            <a:r>
              <a:rPr lang="zh-TW" altLang="en-US" dirty="0"/>
              <a:t>悠游融入海洋議題</a:t>
            </a:r>
            <a:r>
              <a:rPr lang="en-US" altLang="zh-TW" dirty="0"/>
              <a:t>-</a:t>
            </a:r>
            <a:r>
              <a:rPr lang="zh-TW" altLang="en-US" dirty="0"/>
              <a:t>水域安全知識。</a:t>
            </a:r>
            <a:endParaRPr lang="en-US" altLang="zh-TW" dirty="0" smtClean="0"/>
          </a:p>
          <a:p>
            <a:r>
              <a:rPr lang="zh-TW" altLang="en-US" dirty="0"/>
              <a:t>教學策略</a:t>
            </a:r>
            <a:r>
              <a:rPr lang="en-US" altLang="zh-TW" dirty="0"/>
              <a:t>/</a:t>
            </a:r>
            <a:r>
              <a:rPr lang="zh-TW" altLang="en-US" dirty="0" smtClean="0"/>
              <a:t>型式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dirty="0" smtClean="0"/>
              <a:t>跨</a:t>
            </a:r>
            <a:r>
              <a:rPr lang="zh-TW" altLang="en-US" dirty="0"/>
              <a:t>領域</a:t>
            </a:r>
            <a:r>
              <a:rPr lang="en-US" altLang="zh-TW" dirty="0"/>
              <a:t>(</a:t>
            </a:r>
            <a:r>
              <a:rPr lang="zh-TW" altLang="en-US" dirty="0"/>
              <a:t>含議題融入</a:t>
            </a:r>
            <a:r>
              <a:rPr lang="en-US" altLang="zh-TW" dirty="0"/>
              <a:t>)</a:t>
            </a:r>
            <a:r>
              <a:rPr lang="zh-TW" altLang="en-US" dirty="0"/>
              <a:t>素養導向教學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666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時間流程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教 學 者</a:t>
            </a:r>
            <a:r>
              <a:rPr lang="zh-TW" altLang="en-US" dirty="0" smtClean="0"/>
              <a:t>：莊明哲  </a:t>
            </a:r>
            <a:r>
              <a:rPr lang="zh-TW" altLang="en-US" dirty="0"/>
              <a:t>觀 察 者</a:t>
            </a:r>
            <a:r>
              <a:rPr lang="zh-TW" altLang="en-US" dirty="0" smtClean="0"/>
              <a:t>：張弘軒        </a:t>
            </a:r>
            <a:endParaRPr lang="en-US" altLang="zh-TW" dirty="0" smtClean="0"/>
          </a:p>
          <a:p>
            <a:r>
              <a:rPr lang="zh-TW" altLang="en-US" dirty="0" smtClean="0"/>
              <a:t>觀察</a:t>
            </a:r>
            <a:r>
              <a:rPr lang="zh-TW" altLang="en-US" dirty="0"/>
              <a:t>前會談時間：</a:t>
            </a:r>
            <a:r>
              <a:rPr lang="en-US" altLang="zh-TW" dirty="0"/>
              <a:t>110.10.22</a:t>
            </a:r>
          </a:p>
          <a:p>
            <a:r>
              <a:rPr lang="zh-TW" altLang="en-US" dirty="0" smtClean="0"/>
              <a:t>教學</a:t>
            </a:r>
            <a:r>
              <a:rPr lang="zh-TW" altLang="en-US" dirty="0"/>
              <a:t>時間：</a:t>
            </a:r>
            <a:r>
              <a:rPr lang="en-US" altLang="zh-TW" dirty="0"/>
              <a:t>110.10.29 </a:t>
            </a:r>
            <a:endParaRPr lang="en-US" altLang="zh-TW" dirty="0" smtClean="0"/>
          </a:p>
          <a:p>
            <a:r>
              <a:rPr lang="zh-TW" altLang="en-US" dirty="0"/>
              <a:t>觀察後會談時間：</a:t>
            </a:r>
            <a:r>
              <a:rPr lang="en-US" altLang="zh-TW" dirty="0"/>
              <a:t>110.11.2</a:t>
            </a:r>
            <a:endParaRPr lang="en-US" altLang="zh-TW" dirty="0" smtClean="0"/>
          </a:p>
          <a:p>
            <a:r>
              <a:rPr lang="zh-TW" altLang="en-US" dirty="0" smtClean="0"/>
              <a:t>教學</a:t>
            </a:r>
            <a:r>
              <a:rPr lang="zh-TW" altLang="en-US" dirty="0"/>
              <a:t>班級：</a:t>
            </a:r>
            <a:r>
              <a:rPr lang="en-US" altLang="zh-TW" dirty="0" smtClean="0"/>
              <a:t>6</a:t>
            </a:r>
            <a:r>
              <a:rPr lang="zh-TW" altLang="en-US" dirty="0" smtClean="0"/>
              <a:t>年級</a:t>
            </a:r>
            <a:r>
              <a:rPr lang="en-US" altLang="zh-TW" dirty="0" smtClean="0"/>
              <a:t>  </a:t>
            </a:r>
          </a:p>
          <a:p>
            <a:r>
              <a:rPr lang="zh-TW" altLang="en-US" dirty="0" smtClean="0"/>
              <a:t>教學</a:t>
            </a:r>
            <a:r>
              <a:rPr lang="zh-TW" altLang="en-US" dirty="0"/>
              <a:t>領域：體育  </a:t>
            </a:r>
            <a:endParaRPr lang="en-US" altLang="zh-TW" dirty="0" smtClean="0"/>
          </a:p>
          <a:p>
            <a:r>
              <a:rPr lang="zh-TW" altLang="en-US" dirty="0" smtClean="0"/>
              <a:t>教學</a:t>
            </a:r>
            <a:r>
              <a:rPr lang="zh-TW" altLang="en-US" dirty="0"/>
              <a:t>單元：第五單元</a:t>
            </a:r>
            <a:r>
              <a:rPr lang="en-US" altLang="zh-TW" dirty="0"/>
              <a:t>-</a:t>
            </a:r>
            <a:r>
              <a:rPr lang="zh-TW" altLang="en-US" dirty="0"/>
              <a:t>跑接好功夫</a:t>
            </a:r>
          </a:p>
        </p:txBody>
      </p:sp>
    </p:spTree>
    <p:extLst>
      <p:ext uri="{BB962C8B-B14F-4D97-AF65-F5344CB8AC3E}">
        <p14:creationId xmlns:p14="http://schemas.microsoft.com/office/powerpoint/2010/main" val="388472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6498"/>
          </a:xfrm>
        </p:spPr>
        <p:txBody>
          <a:bodyPr>
            <a:normAutofit/>
          </a:bodyPr>
          <a:lstStyle/>
          <a:p>
            <a:r>
              <a:rPr lang="zh-TW" altLang="en-US" dirty="0"/>
              <a:t>二、	教學</a:t>
            </a:r>
            <a:r>
              <a:rPr lang="zh-TW" altLang="en-US" dirty="0" smtClean="0"/>
              <a:t>目標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3-2-1</a:t>
            </a:r>
            <a:r>
              <a:rPr lang="zh-TW" altLang="en-US" dirty="0"/>
              <a:t>表現全身性身體活動的控制能力。</a:t>
            </a:r>
            <a:br>
              <a:rPr lang="zh-TW" altLang="en-US" dirty="0"/>
            </a:br>
            <a:endParaRPr lang="en-US" altLang="zh-TW" dirty="0" smtClean="0"/>
          </a:p>
          <a:p>
            <a:r>
              <a:rPr lang="en-US" altLang="zh-TW" dirty="0" smtClean="0"/>
              <a:t>3-2-2 </a:t>
            </a:r>
            <a:r>
              <a:rPr lang="zh-TW" altLang="en-US" dirty="0"/>
              <a:t>在活動中表現身體的協調</a:t>
            </a:r>
            <a:r>
              <a:rPr lang="zh-TW" altLang="en-US" dirty="0" smtClean="0"/>
              <a:t>性</a:t>
            </a:r>
            <a:r>
              <a:rPr lang="zh-TW" altLang="en-US" dirty="0"/>
              <a:t>。</a:t>
            </a:r>
            <a:br>
              <a:rPr lang="zh-TW" altLang="en-US" dirty="0"/>
            </a:br>
            <a:endParaRPr lang="en-US" altLang="zh-TW" dirty="0" smtClean="0"/>
          </a:p>
          <a:p>
            <a:r>
              <a:rPr lang="zh-TW" altLang="en-US" dirty="0" smtClean="0"/>
              <a:t>海</a:t>
            </a:r>
            <a:r>
              <a:rPr lang="en-US" altLang="zh-TW" dirty="0" err="1"/>
              <a:t>E1</a:t>
            </a:r>
            <a:r>
              <a:rPr lang="zh-TW" altLang="en-US" dirty="0"/>
              <a:t>喜歡親水活動，重視水域安全。</a:t>
            </a:r>
            <a:br>
              <a:rPr lang="zh-TW" altLang="en-US" dirty="0"/>
            </a:br>
            <a:endParaRPr lang="en-US" altLang="zh-TW" dirty="0" smtClean="0"/>
          </a:p>
          <a:p>
            <a:r>
              <a:rPr lang="zh-TW" altLang="en-US" dirty="0" smtClean="0"/>
              <a:t>海</a:t>
            </a:r>
            <a:r>
              <a:rPr lang="en-US" altLang="zh-TW" dirty="0" err="1"/>
              <a:t>E2</a:t>
            </a:r>
            <a:r>
              <a:rPr lang="zh-TW" altLang="en-US" dirty="0"/>
              <a:t>學會游泳技巧，熟悉自救知能。</a:t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8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對</a:t>
            </a:r>
            <a:r>
              <a:rPr lang="zh-TW" altLang="en-US" dirty="0"/>
              <a:t>照</a:t>
            </a:r>
            <a:r>
              <a:rPr lang="zh-TW" altLang="en-US" dirty="0" smtClean="0"/>
              <a:t>十二年國教</a:t>
            </a:r>
            <a:r>
              <a:rPr lang="en-US" altLang="zh-TW" dirty="0" smtClean="0"/>
              <a:t>-</a:t>
            </a:r>
            <a:r>
              <a:rPr lang="zh-TW" altLang="en-US" dirty="0" smtClean="0"/>
              <a:t>核心素</a:t>
            </a:r>
            <a:r>
              <a:rPr lang="zh-TW" altLang="en-US" dirty="0"/>
              <a:t>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160" indent="0">
              <a:buNone/>
            </a:pPr>
            <a:endParaRPr lang="en-US" altLang="zh-TW" dirty="0" smtClean="0"/>
          </a:p>
          <a:p>
            <a:r>
              <a:rPr lang="zh-TW" altLang="en-US" dirty="0"/>
              <a:t>健體</a:t>
            </a:r>
            <a:r>
              <a:rPr lang="en-US" altLang="zh-TW" dirty="0"/>
              <a:t>-</a:t>
            </a:r>
            <a:r>
              <a:rPr lang="en-US" altLang="zh-TW" dirty="0" smtClean="0"/>
              <a:t>E-A1</a:t>
            </a:r>
            <a:r>
              <a:rPr lang="zh-TW" altLang="en-US" dirty="0" smtClean="0"/>
              <a:t>  具備</a:t>
            </a:r>
            <a:r>
              <a:rPr lang="zh-TW" altLang="en-US" dirty="0"/>
              <a:t>良好身體</a:t>
            </a:r>
            <a:r>
              <a:rPr lang="zh-TW" altLang="en-US" dirty="0" smtClean="0"/>
              <a:t>活動</a:t>
            </a:r>
            <a:r>
              <a:rPr lang="zh-TW" altLang="en-US" dirty="0"/>
              <a:t>與健康生活</a:t>
            </a:r>
            <a:r>
              <a:rPr lang="zh-TW" altLang="en-US" dirty="0" smtClean="0"/>
              <a:t>的習慣</a:t>
            </a:r>
            <a:r>
              <a:rPr lang="zh-TW" altLang="en-US" dirty="0"/>
              <a:t>，以促進</a:t>
            </a:r>
            <a:r>
              <a:rPr lang="zh-TW" altLang="en-US" dirty="0" smtClean="0"/>
              <a:t>身心健全</a:t>
            </a:r>
            <a:r>
              <a:rPr lang="zh-TW" altLang="en-US" dirty="0"/>
              <a:t>發展，並</a:t>
            </a:r>
            <a:r>
              <a:rPr lang="zh-TW" altLang="en-US" dirty="0" smtClean="0"/>
              <a:t>認識個人</a:t>
            </a:r>
            <a:r>
              <a:rPr lang="zh-TW" altLang="en-US" dirty="0"/>
              <a:t>特質，發展</a:t>
            </a:r>
            <a:r>
              <a:rPr lang="zh-TW" altLang="en-US" dirty="0" smtClean="0"/>
              <a:t>運動</a:t>
            </a:r>
            <a:r>
              <a:rPr lang="zh-TW" altLang="en-US" dirty="0"/>
              <a:t>與保健的潛能。</a:t>
            </a:r>
            <a:endParaRPr lang="en-US" altLang="zh-TW" dirty="0"/>
          </a:p>
          <a:p>
            <a:r>
              <a:rPr lang="zh-TW" altLang="en-US" dirty="0"/>
              <a:t>健體</a:t>
            </a:r>
            <a:r>
              <a:rPr lang="en-US" altLang="zh-TW" dirty="0"/>
              <a:t>-</a:t>
            </a:r>
            <a:r>
              <a:rPr lang="en-US" altLang="zh-TW" dirty="0" smtClean="0"/>
              <a:t>E-</a:t>
            </a:r>
            <a:r>
              <a:rPr lang="en-US" altLang="zh-TW" dirty="0" err="1" smtClean="0"/>
              <a:t>B2</a:t>
            </a:r>
            <a:r>
              <a:rPr lang="zh-TW" altLang="en-US" dirty="0" smtClean="0"/>
              <a:t>  具備</a:t>
            </a:r>
            <a:r>
              <a:rPr lang="zh-TW" altLang="en-US" dirty="0"/>
              <a:t>應用體育</a:t>
            </a:r>
            <a:r>
              <a:rPr lang="zh-TW" altLang="en-US" dirty="0" smtClean="0"/>
              <a:t>與健康</a:t>
            </a:r>
            <a:r>
              <a:rPr lang="zh-TW" altLang="en-US" dirty="0"/>
              <a:t>相關科技</a:t>
            </a:r>
            <a:r>
              <a:rPr lang="zh-TW" altLang="en-US" dirty="0" smtClean="0"/>
              <a:t>及資訊</a:t>
            </a:r>
            <a:r>
              <a:rPr lang="zh-TW" altLang="en-US" dirty="0"/>
              <a:t>的基本</a:t>
            </a:r>
            <a:r>
              <a:rPr lang="zh-TW" altLang="en-US" dirty="0" smtClean="0"/>
              <a:t>素養</a:t>
            </a:r>
            <a:r>
              <a:rPr lang="zh-TW" altLang="en-US" dirty="0"/>
              <a:t>，並理解各類</a:t>
            </a:r>
            <a:r>
              <a:rPr lang="zh-TW" altLang="en-US" dirty="0" smtClean="0"/>
              <a:t>媒體</a:t>
            </a:r>
            <a:r>
              <a:rPr lang="zh-TW" altLang="en-US" dirty="0"/>
              <a:t>刊載、報導</a:t>
            </a:r>
            <a:r>
              <a:rPr lang="zh-TW" altLang="en-US" dirty="0" smtClean="0"/>
              <a:t>有關體育</a:t>
            </a:r>
            <a:r>
              <a:rPr lang="zh-TW" altLang="en-US" dirty="0"/>
              <a:t>與健康</a:t>
            </a:r>
            <a:r>
              <a:rPr lang="zh-TW" altLang="en-US" dirty="0" smtClean="0"/>
              <a:t>內容的</a:t>
            </a:r>
            <a:r>
              <a:rPr lang="zh-TW" altLang="en-US" dirty="0"/>
              <a:t>意義與影響。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884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對照十二年國教</a:t>
            </a:r>
            <a:r>
              <a:rPr lang="en-US" altLang="zh-TW" dirty="0" smtClean="0"/>
              <a:t>-</a:t>
            </a:r>
            <a:r>
              <a:rPr lang="zh-TW" altLang="en-US" dirty="0" smtClean="0"/>
              <a:t>學習重點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1.</a:t>
            </a:r>
            <a:r>
              <a:rPr lang="zh-TW" altLang="en-US" dirty="0" smtClean="0"/>
              <a:t>認知   </a:t>
            </a:r>
            <a:r>
              <a:rPr lang="en-US" altLang="zh-TW" dirty="0" smtClean="0"/>
              <a:t>d</a:t>
            </a:r>
            <a:r>
              <a:rPr lang="en-US" altLang="zh-TW" dirty="0"/>
              <a:t>.</a:t>
            </a:r>
            <a:r>
              <a:rPr lang="zh-TW" altLang="en-US" dirty="0"/>
              <a:t>技能原理 </a:t>
            </a:r>
            <a:r>
              <a:rPr lang="en-US" altLang="zh-TW" dirty="0" err="1" smtClean="0"/>
              <a:t>1d</a:t>
            </a:r>
            <a:r>
              <a:rPr lang="zh-TW" altLang="en-US" dirty="0" smtClean="0"/>
              <a:t>    能</a:t>
            </a:r>
            <a:r>
              <a:rPr lang="zh-TW" altLang="en-US" dirty="0"/>
              <a:t>認識、了解、分析與比較各項運動技能</a:t>
            </a:r>
            <a:r>
              <a:rPr lang="zh-TW" altLang="en-US" dirty="0" smtClean="0"/>
              <a:t>原理與</a:t>
            </a:r>
            <a:r>
              <a:rPr lang="zh-TW" altLang="en-US" dirty="0"/>
              <a:t>原則，以及學習正確之姿勢與動作、技術</a:t>
            </a:r>
            <a:r>
              <a:rPr lang="zh-TW" altLang="en-US" dirty="0" smtClean="0"/>
              <a:t>動作</a:t>
            </a:r>
            <a:r>
              <a:rPr lang="zh-TW" altLang="en-US" dirty="0"/>
              <a:t>實施之方法、技術要領與比賽策略等技能</a:t>
            </a:r>
            <a:r>
              <a:rPr lang="zh-TW" altLang="en-US" dirty="0" smtClean="0"/>
              <a:t>相關</a:t>
            </a:r>
            <a:r>
              <a:rPr lang="zh-TW" altLang="en-US" dirty="0"/>
              <a:t>知識，並透過檢視，分析自我的技能表現</a:t>
            </a:r>
            <a:r>
              <a:rPr lang="zh-TW" altLang="en-US" dirty="0" smtClean="0"/>
              <a:t>狀況</a:t>
            </a:r>
            <a:r>
              <a:rPr lang="zh-TW" altLang="en-US" dirty="0"/>
              <a:t>，提出適當的修正方法，以達到有效學習</a:t>
            </a:r>
            <a:r>
              <a:rPr lang="zh-TW" altLang="en-US" dirty="0" smtClean="0"/>
              <a:t>運動</a:t>
            </a:r>
            <a:r>
              <a:rPr lang="zh-TW" altLang="en-US" dirty="0"/>
              <a:t>技能的目標。</a:t>
            </a:r>
          </a:p>
          <a:p>
            <a:r>
              <a:rPr lang="en-US" altLang="zh-TW" dirty="0"/>
              <a:t>3.</a:t>
            </a:r>
            <a:r>
              <a:rPr lang="zh-TW" altLang="en-US" dirty="0" smtClean="0"/>
              <a:t>技能    </a:t>
            </a:r>
            <a:r>
              <a:rPr lang="en-US" altLang="zh-TW" dirty="0" smtClean="0"/>
              <a:t>a</a:t>
            </a:r>
            <a:r>
              <a:rPr lang="en-US" altLang="zh-TW" dirty="0"/>
              <a:t>.</a:t>
            </a:r>
            <a:r>
              <a:rPr lang="zh-TW" altLang="en-US" dirty="0"/>
              <a:t>健康技能 </a:t>
            </a:r>
            <a:r>
              <a:rPr lang="en-US" altLang="zh-TW" dirty="0" err="1" smtClean="0"/>
              <a:t>3a</a:t>
            </a:r>
            <a:r>
              <a:rPr lang="zh-TW" altLang="en-US" dirty="0" smtClean="0"/>
              <a:t>    透過</a:t>
            </a:r>
            <a:r>
              <a:rPr lang="zh-TW" altLang="en-US" dirty="0"/>
              <a:t>示範、模仿、訓練、演練、熟悉等方式</a:t>
            </a:r>
            <a:r>
              <a:rPr lang="zh-TW" altLang="en-US" dirty="0" smtClean="0"/>
              <a:t>，以</a:t>
            </a:r>
            <a:r>
              <a:rPr lang="zh-TW" altLang="en-US" dirty="0"/>
              <a:t>獲得生活中與健康技術相關的動作程序與</a:t>
            </a:r>
            <a:r>
              <a:rPr lang="zh-TW" altLang="en-US" dirty="0" smtClean="0"/>
              <a:t>能力</a:t>
            </a:r>
            <a:r>
              <a:rPr lang="zh-TW" altLang="en-US" dirty="0"/>
              <a:t>，在技能動作的流暢性與正確性的基礎</a:t>
            </a:r>
            <a:r>
              <a:rPr lang="zh-TW" altLang="en-US" dirty="0" smtClean="0"/>
              <a:t>要求下</a:t>
            </a:r>
            <a:r>
              <a:rPr lang="zh-TW" altLang="en-US" dirty="0"/>
              <a:t>，也必須因應各種健康情境需求，進行</a:t>
            </a:r>
            <a:r>
              <a:rPr lang="zh-TW" altLang="en-US" dirty="0" smtClean="0"/>
              <a:t>健康相關</a:t>
            </a:r>
            <a:r>
              <a:rPr lang="zh-TW" altLang="en-US" dirty="0"/>
              <a:t>技能的操作與調整，以達成維護健康的</a:t>
            </a:r>
            <a:r>
              <a:rPr lang="zh-TW" altLang="en-US" dirty="0" smtClean="0"/>
              <a:t>目標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3495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學生先備經驗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2021.10.16</a:t>
            </a:r>
            <a:r>
              <a:rPr lang="zh-TW" altLang="en-US" dirty="0" smtClean="0"/>
              <a:t>新聞事件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dirty="0" smtClean="0"/>
              <a:t>新</a:t>
            </a:r>
            <a:r>
              <a:rPr lang="zh-TW" altLang="en-US" dirty="0"/>
              <a:t>北市雙溪區虎豹</a:t>
            </a:r>
            <a:r>
              <a:rPr lang="zh-TW" altLang="en-US" dirty="0" smtClean="0"/>
              <a:t>潭發生遊客</a:t>
            </a:r>
            <a:r>
              <a:rPr lang="zh-TW" altLang="en-US" dirty="0"/>
              <a:t>被暴漲溪水</a:t>
            </a:r>
            <a:r>
              <a:rPr lang="zh-TW" altLang="en-US" dirty="0" smtClean="0"/>
              <a:t>沖走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+mj-ea"/>
                <a:ea typeface="+mj-ea"/>
              </a:rPr>
              <a:t>2021.10.17</a:t>
            </a:r>
            <a:r>
              <a:rPr lang="zh-TW" altLang="en-US" dirty="0" smtClean="0">
                <a:latin typeface="+mj-ea"/>
                <a:ea typeface="+mj-ea"/>
              </a:rPr>
              <a:t>新聞事件</a:t>
            </a:r>
            <a:r>
              <a:rPr lang="zh-TW" altLang="en-US" dirty="0">
                <a:latin typeface="+mj-ea"/>
                <a:ea typeface="+mj-ea"/>
              </a:rPr>
              <a:t>：花蓮傳</a:t>
            </a:r>
            <a:r>
              <a:rPr lang="en-US" altLang="zh-TW" dirty="0">
                <a:latin typeface="+mj-ea"/>
                <a:ea typeface="+mj-ea"/>
              </a:rPr>
              <a:t>4</a:t>
            </a:r>
            <a:r>
              <a:rPr lang="zh-TW" altLang="en-US" dirty="0">
                <a:latin typeface="+mj-ea"/>
                <a:ea typeface="+mj-ea"/>
              </a:rPr>
              <a:t>高中生戲水</a:t>
            </a:r>
            <a:r>
              <a:rPr lang="en-US" altLang="zh-TW" dirty="0">
                <a:latin typeface="+mj-ea"/>
                <a:ea typeface="+mj-ea"/>
              </a:rPr>
              <a:t>1</a:t>
            </a:r>
            <a:r>
              <a:rPr lang="zh-TW" altLang="en-US" dirty="0">
                <a:latin typeface="+mj-ea"/>
                <a:ea typeface="+mj-ea"/>
              </a:rPr>
              <a:t>男生遭浪捲走。</a:t>
            </a:r>
            <a:endParaRPr lang="en-US" altLang="zh-TW" dirty="0" smtClean="0">
              <a:latin typeface="+mj-ea"/>
              <a:ea typeface="+mj-ea"/>
            </a:endParaRPr>
          </a:p>
          <a:p>
            <a:pPr lvl="0"/>
            <a:r>
              <a:rPr lang="zh-TW" altLang="zh-TW" dirty="0"/>
              <a:t>學生於</a:t>
            </a:r>
            <a:r>
              <a:rPr lang="en-US" altLang="zh-TW" dirty="0"/>
              <a:t>5</a:t>
            </a:r>
            <a:r>
              <a:rPr lang="zh-TW" altLang="zh-TW" dirty="0"/>
              <a:t>年級時已經上過五週游泳課程並實施游泳技能檢測，因此對於一些游泳自救能力及游泳基礎技能已經有初步了解和實作。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749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599" y="2286000"/>
            <a:ext cx="10440785" cy="3581400"/>
          </a:xfrm>
        </p:spPr>
        <p:txBody>
          <a:bodyPr>
            <a:normAutofit/>
          </a:bodyPr>
          <a:lstStyle/>
          <a:p>
            <a:r>
              <a:rPr lang="en-US" altLang="zh-TW" dirty="0"/>
              <a:t>1.</a:t>
            </a:r>
            <a:r>
              <a:rPr lang="zh-TW" altLang="en-US" dirty="0"/>
              <a:t>利用學校資訊設備大型顯示器將網路教材呈現。</a:t>
            </a:r>
          </a:p>
          <a:p>
            <a:r>
              <a:rPr lang="en-US" altLang="zh-TW" dirty="0"/>
              <a:t>2</a:t>
            </a:r>
            <a:r>
              <a:rPr lang="zh-TW" altLang="en-US" dirty="0"/>
              <a:t>教導學生說出基隆危險水域。</a:t>
            </a:r>
          </a:p>
          <a:p>
            <a:r>
              <a:rPr lang="en-US" altLang="zh-TW" dirty="0"/>
              <a:t>3</a:t>
            </a:r>
            <a:r>
              <a:rPr lang="zh-TW" altLang="en-US" dirty="0"/>
              <a:t>提供網路資源：體育署自救防溺懶人包與新版防溺</a:t>
            </a:r>
            <a:r>
              <a:rPr lang="en-US" altLang="zh-TW" dirty="0"/>
              <a:t>10</a:t>
            </a:r>
            <a:r>
              <a:rPr lang="zh-TW" altLang="en-US" dirty="0" smtClean="0"/>
              <a:t>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latin typeface="+mn-ea"/>
              </a:rPr>
              <a:t>4.</a:t>
            </a:r>
            <a:r>
              <a:rPr lang="zh-TW" altLang="en-US" dirty="0" smtClean="0">
                <a:latin typeface="+mn-ea"/>
              </a:rPr>
              <a:t>轉移場地。</a:t>
            </a:r>
            <a:endParaRPr lang="en-US" altLang="zh-TW" dirty="0" smtClean="0">
              <a:latin typeface="+mn-ea"/>
            </a:endParaRPr>
          </a:p>
          <a:p>
            <a:r>
              <a:rPr lang="en-US" altLang="zh-TW" dirty="0"/>
              <a:t>5</a:t>
            </a:r>
            <a:r>
              <a:rPr lang="en-US" altLang="zh-TW" dirty="0" smtClean="0"/>
              <a:t>.</a:t>
            </a:r>
            <a:r>
              <a:rPr lang="zh-TW" altLang="en-US" dirty="0"/>
              <a:t>講解短距離快跑重點並以跑步敏捷與節奏帶入繩梯課程。</a:t>
            </a:r>
          </a:p>
          <a:p>
            <a:r>
              <a:rPr lang="en-US" altLang="zh-TW" dirty="0"/>
              <a:t>6</a:t>
            </a:r>
            <a:r>
              <a:rPr lang="en-US" altLang="zh-TW" dirty="0" smtClean="0"/>
              <a:t>.</a:t>
            </a:r>
            <a:r>
              <a:rPr lang="zh-TW" altLang="en-US" dirty="0"/>
              <a:t>進行繩梯快速折返跑遊戲。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114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觀察學生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全班學期氣氛和諧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/>
              <a:t>從學生反應動作等觀察學生有達到教師設定學習目標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學生適當的發言提問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學生動作的呈現。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7484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積分">
  <a:themeElements>
    <a:clrScheme name="積分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積分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積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935</TotalTime>
  <Words>902</Words>
  <Application>Microsoft Office PowerPoint</Application>
  <PresentationFormat>寬螢幕</PresentationFormat>
  <Paragraphs>68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微軟正黑體</vt:lpstr>
      <vt:lpstr>新細明體</vt:lpstr>
      <vt:lpstr>標楷體</vt:lpstr>
      <vt:lpstr>Calibri</vt:lpstr>
      <vt:lpstr>Tw Cen MT</vt:lpstr>
      <vt:lpstr>Tw Cen MT Condensed</vt:lpstr>
      <vt:lpstr>Wingdings 3</vt:lpstr>
      <vt:lpstr>積分</vt:lpstr>
      <vt:lpstr>觀課心得報告</vt:lpstr>
      <vt:lpstr>一、 教材內容：</vt:lpstr>
      <vt:lpstr>時間流程</vt:lpstr>
      <vt:lpstr>二、 教學目標</vt:lpstr>
      <vt:lpstr>對照十二年國教-核心素養</vt:lpstr>
      <vt:lpstr>對照十二年國教-學習重點</vt:lpstr>
      <vt:lpstr>學生先備經驗</vt:lpstr>
      <vt:lpstr>教學流程</vt:lpstr>
      <vt:lpstr>觀察學生</vt:lpstr>
      <vt:lpstr>會後觀察紀錄表</vt:lpstr>
      <vt:lpstr>思考延伸-若是以PBL(專題式學習)模式</vt:lpstr>
      <vt:lpstr>與未來校訂課程結合</vt:lpstr>
      <vt:lpstr>感謝大家的聆聽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SYPS</dc:creator>
  <cp:lastModifiedBy>SYPS</cp:lastModifiedBy>
  <cp:revision>41</cp:revision>
  <dcterms:created xsi:type="dcterms:W3CDTF">2022-01-07T05:28:30Z</dcterms:created>
  <dcterms:modified xsi:type="dcterms:W3CDTF">2022-01-24T08:55:40Z</dcterms:modified>
</cp:coreProperties>
</file>