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906000" cy="6858000" type="A4"/>
  <p:notesSz cx="69977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mB3FqbtUkgeFF6W/zHD7HfAHV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7:notes"/>
          <p:cNvSpPr txBox="1">
            <a:spLocks noGrp="1"/>
          </p:cNvSpPr>
          <p:nvPr>
            <p:ph type="sldNum" idx="12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9:notes"/>
          <p:cNvSpPr txBox="1">
            <a:spLocks noGrp="1"/>
          </p:cNvSpPr>
          <p:nvPr>
            <p:ph type="sldNum" idx="12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 txBox="1">
            <a:spLocks noGrp="1"/>
          </p:cNvSpPr>
          <p:nvPr>
            <p:ph type="sldNum" idx="12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ae403ea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" name="Google Shape;149;g12ae403ea3c_0_6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4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12ae403ea3c_0_6:notes"/>
          <p:cNvSpPr txBox="1">
            <a:spLocks noGrp="1"/>
          </p:cNvSpPr>
          <p:nvPr>
            <p:ph type="sldNum" idx="12"/>
          </p:nvPr>
        </p:nvSpPr>
        <p:spPr>
          <a:xfrm>
            <a:off x="3963988" y="8818563"/>
            <a:ext cx="3032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ae403ea3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Google Shape;162;g12ae403ea3c_0_47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4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12ae403ea3c_0_47:notes"/>
          <p:cNvSpPr txBox="1">
            <a:spLocks noGrp="1"/>
          </p:cNvSpPr>
          <p:nvPr>
            <p:ph type="sldNum" idx="12"/>
          </p:nvPr>
        </p:nvSpPr>
        <p:spPr>
          <a:xfrm>
            <a:off x="3963988" y="8818563"/>
            <a:ext cx="3032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ae403ea3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96913"/>
            <a:ext cx="502602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1" name="Google Shape;171;g12ae403ea3c_0_32:notes"/>
          <p:cNvSpPr txBox="1">
            <a:spLocks noGrp="1"/>
          </p:cNvSpPr>
          <p:nvPr>
            <p:ph type="body" idx="1"/>
          </p:nvPr>
        </p:nvSpPr>
        <p:spPr>
          <a:xfrm>
            <a:off x="700088" y="4410075"/>
            <a:ext cx="55974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12ae403ea3c_0_32:notes"/>
          <p:cNvSpPr txBox="1">
            <a:spLocks noGrp="1"/>
          </p:cNvSpPr>
          <p:nvPr>
            <p:ph type="sldNum" idx="12"/>
          </p:nvPr>
        </p:nvSpPr>
        <p:spPr>
          <a:xfrm>
            <a:off x="3963988" y="8818563"/>
            <a:ext cx="3032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幻灯片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/>
          <p:nvPr/>
        </p:nvSpPr>
        <p:spPr>
          <a:xfrm>
            <a:off x="330200" y="381000"/>
            <a:ext cx="9245600" cy="594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/>
          <p:nvPr/>
        </p:nvSpPr>
        <p:spPr>
          <a:xfrm>
            <a:off x="412750" y="457200"/>
            <a:ext cx="9080500" cy="579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30;p11"/>
          <p:cNvCxnSpPr/>
          <p:nvPr/>
        </p:nvCxnSpPr>
        <p:spPr>
          <a:xfrm>
            <a:off x="1568450" y="2514600"/>
            <a:ext cx="7512050" cy="0"/>
          </a:xfrm>
          <a:prstGeom prst="straightConnector1">
            <a:avLst/>
          </a:prstGeom>
          <a:noFill/>
          <a:ln w="127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11"/>
          <p:cNvSpPr/>
          <p:nvPr/>
        </p:nvSpPr>
        <p:spPr>
          <a:xfrm>
            <a:off x="-2889250" y="1981200"/>
            <a:ext cx="3962400" cy="3657600"/>
          </a:xfrm>
          <a:custGeom>
            <a:avLst/>
            <a:gdLst/>
            <a:ahLst/>
            <a:cxnLst/>
            <a:rect l="l" t="t" r="r" b="b"/>
            <a:pathLst>
              <a:path w="64000" h="64000" extrusionOk="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725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-3632200" y="533400"/>
            <a:ext cx="4375150" cy="4038600"/>
          </a:xfrm>
          <a:custGeom>
            <a:avLst/>
            <a:gdLst/>
            <a:ahLst/>
            <a:cxnLst/>
            <a:rect l="l" t="t" r="r" b="b"/>
            <a:pathLst>
              <a:path w="64000" h="64000" extrusionOk="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330200" y="381000"/>
            <a:ext cx="9245600" cy="594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1"/>
          <p:cNvSpPr/>
          <p:nvPr/>
        </p:nvSpPr>
        <p:spPr>
          <a:xfrm>
            <a:off x="412750" y="457200"/>
            <a:ext cx="9080500" cy="579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11"/>
          <p:cNvCxnSpPr/>
          <p:nvPr/>
        </p:nvCxnSpPr>
        <p:spPr>
          <a:xfrm>
            <a:off x="1568450" y="2514600"/>
            <a:ext cx="7512050" cy="0"/>
          </a:xfrm>
          <a:prstGeom prst="straightConnector1">
            <a:avLst/>
          </a:prstGeom>
          <a:noFill/>
          <a:ln w="127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1"/>
          <p:cNvSpPr/>
          <p:nvPr/>
        </p:nvSpPr>
        <p:spPr>
          <a:xfrm>
            <a:off x="-2889250" y="1981200"/>
            <a:ext cx="3962400" cy="3657600"/>
          </a:xfrm>
          <a:custGeom>
            <a:avLst/>
            <a:gdLst/>
            <a:ahLst/>
            <a:cxnLst/>
            <a:rect l="l" t="t" r="r" b="b"/>
            <a:pathLst>
              <a:path w="64000" h="64000" extrusionOk="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725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11"/>
          <p:cNvSpPr/>
          <p:nvPr/>
        </p:nvSpPr>
        <p:spPr>
          <a:xfrm>
            <a:off x="-3632200" y="533400"/>
            <a:ext cx="4375150" cy="4038600"/>
          </a:xfrm>
          <a:custGeom>
            <a:avLst/>
            <a:gdLst/>
            <a:ahLst/>
            <a:cxnLst/>
            <a:rect l="l" t="t" r="r" b="b"/>
            <a:pathLst>
              <a:path w="64000" h="64000" extrusionOk="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1"/>
          <p:cNvSpPr txBox="1">
            <a:spLocks noGrp="1"/>
          </p:cNvSpPr>
          <p:nvPr>
            <p:ph type="ctrTitle"/>
          </p:nvPr>
        </p:nvSpPr>
        <p:spPr>
          <a:xfrm>
            <a:off x="1563291" y="985839"/>
            <a:ext cx="7599759" cy="14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1563291" y="3048000"/>
            <a:ext cx="75997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484313" y="301625"/>
            <a:ext cx="7923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 rot="5400000">
            <a:off x="3388519" y="-76993"/>
            <a:ext cx="4114800" cy="792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5pPr>
            <a:lvl6pPr marL="2743200" lvl="5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6pPr>
            <a:lvl7pPr marL="3200400" lvl="6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7pPr>
            <a:lvl8pPr marL="3657600" lvl="7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8pPr>
            <a:lvl9pPr marL="4114800" lvl="8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 rot="5400000">
            <a:off x="5597327" y="2132079"/>
            <a:ext cx="5640388" cy="197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 rot="5400000">
            <a:off x="1553237" y="232569"/>
            <a:ext cx="5640388" cy="5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5pPr>
            <a:lvl6pPr marL="2743200" lvl="5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6pPr>
            <a:lvl7pPr marL="3200400" lvl="6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7pPr>
            <a:lvl8pPr marL="3657600" lvl="7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8pPr>
            <a:lvl9pPr marL="4114800" lvl="8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484313" y="301625"/>
            <a:ext cx="7923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1484313" y="1827213"/>
            <a:ext cx="79232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5pPr>
            <a:lvl6pPr marL="2743200" lvl="5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6pPr>
            <a:lvl7pPr marL="3200400" lvl="6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7pPr>
            <a:lvl8pPr marL="3657600" lvl="7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8pPr>
            <a:lvl9pPr marL="4114800" lvl="8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4pPr>
            <a:lvl5pPr marL="2286000" lvl="4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5pPr>
            <a:lvl6pPr marL="2743200" lvl="5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6pPr>
            <a:lvl7pPr marL="3200400" lvl="6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7pPr>
            <a:lvl8pPr marL="3657600" lvl="7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8pPr>
            <a:lvl9pPr marL="4114800" lvl="8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4pPr>
            <a:lvl5pPr marL="2286000" lvl="4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5pPr>
            <a:lvl6pPr marL="2743200" lvl="5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6pPr>
            <a:lvl7pPr marL="3200400" lvl="6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7pPr>
            <a:lvl8pPr marL="3657600" lvl="7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8pPr>
            <a:lvl9pPr marL="4114800" lvl="8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484313" y="301625"/>
            <a:ext cx="7923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484181" y="1827213"/>
            <a:ext cx="387813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5pPr>
            <a:lvl6pPr marL="2743200" lvl="5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6pPr>
            <a:lvl7pPr marL="3200400" lvl="6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7pPr>
            <a:lvl8pPr marL="3657600" lvl="7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8pPr>
            <a:lvl9pPr marL="4114800" lvl="8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5527410" y="1827213"/>
            <a:ext cx="3879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5pPr>
            <a:lvl6pPr marL="2743200" lvl="5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6pPr>
            <a:lvl7pPr marL="3200400" lvl="6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7pPr>
            <a:lvl8pPr marL="3657600" lvl="7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8pPr>
            <a:lvl9pPr marL="4114800" lvl="8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484313" y="301625"/>
            <a:ext cx="7923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●"/>
              <a:defRPr sz="3200"/>
            </a:lvl1pPr>
            <a:lvl2pPr marL="914400" lvl="1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82550" y="152400"/>
            <a:ext cx="9740900" cy="6629400"/>
            <a:chOff x="48" y="96"/>
            <a:chExt cx="5664" cy="4176"/>
          </a:xfrm>
        </p:grpSpPr>
        <p:sp>
          <p:nvSpPr>
            <p:cNvPr id="11" name="Google Shape;11;p10"/>
            <p:cNvSpPr/>
            <p:nvPr/>
          </p:nvSpPr>
          <p:spPr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0"/>
            <p:cNvSpPr/>
            <p:nvPr/>
          </p:nvSpPr>
          <p:spPr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" name="Google Shape;13;p10"/>
          <p:cNvCxnSpPr/>
          <p:nvPr/>
        </p:nvCxnSpPr>
        <p:spPr>
          <a:xfrm>
            <a:off x="1485900" y="1524000"/>
            <a:ext cx="7924800" cy="0"/>
          </a:xfrm>
          <a:prstGeom prst="straightConnector1">
            <a:avLst/>
          </a:prstGeom>
          <a:noFill/>
          <a:ln w="127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1484313" y="301625"/>
            <a:ext cx="7923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1484313" y="1827213"/>
            <a:ext cx="79232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750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30"/>
              <a:buFont typeface="Noto Sans Symbols"/>
              <a:buChar char="●"/>
              <a:defRPr sz="2900" b="0" i="0" u="none" strike="noStrike" cap="none">
                <a:solidFill>
                  <a:srgbClr val="77777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97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50"/>
              <a:buFont typeface="Noto Sans Symbols"/>
              <a:buChar char="●"/>
              <a:defRPr sz="2500" b="0" i="0" u="none" strike="noStrike" cap="none">
                <a:solidFill>
                  <a:srgbClr val="77777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●"/>
              <a:defRPr sz="2200" b="0" i="0" u="none" strike="noStrike" cap="none">
                <a:solidFill>
                  <a:srgbClr val="77777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305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rgbClr val="77777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3054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rgbClr val="77777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3054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rgbClr val="77777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3054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rgbClr val="77777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3054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rgbClr val="77777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3054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rgbClr val="77777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" name="Google Shape;19;p10"/>
          <p:cNvSpPr/>
          <p:nvPr/>
        </p:nvSpPr>
        <p:spPr>
          <a:xfrm>
            <a:off x="-3054350" y="1447800"/>
            <a:ext cx="3962400" cy="3657600"/>
          </a:xfrm>
          <a:custGeom>
            <a:avLst/>
            <a:gdLst/>
            <a:ahLst/>
            <a:cxnLst/>
            <a:rect l="l" t="t" r="r" b="b"/>
            <a:pathLst>
              <a:path w="64000" h="64000" extrusionOk="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725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-3632200" y="0"/>
            <a:ext cx="4375150" cy="4038600"/>
          </a:xfrm>
          <a:custGeom>
            <a:avLst/>
            <a:gdLst/>
            <a:ahLst/>
            <a:cxnLst/>
            <a:rect l="l" t="t" r="r" b="b"/>
            <a:pathLst>
              <a:path w="64000" h="64000" extrusionOk="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82550" y="152400"/>
            <a:ext cx="9740900" cy="6629400"/>
            <a:chOff x="48" y="96"/>
            <a:chExt cx="5664" cy="4176"/>
          </a:xfrm>
        </p:grpSpPr>
        <p:sp>
          <p:nvSpPr>
            <p:cNvPr id="22" name="Google Shape;22;p10"/>
            <p:cNvSpPr/>
            <p:nvPr/>
          </p:nvSpPr>
          <p:spPr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" name="Google Shape;24;p10"/>
          <p:cNvCxnSpPr/>
          <p:nvPr/>
        </p:nvCxnSpPr>
        <p:spPr>
          <a:xfrm>
            <a:off x="1485900" y="1524000"/>
            <a:ext cx="7924800" cy="0"/>
          </a:xfrm>
          <a:prstGeom prst="straightConnector1">
            <a:avLst/>
          </a:prstGeom>
          <a:noFill/>
          <a:ln w="127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10"/>
          <p:cNvSpPr/>
          <p:nvPr/>
        </p:nvSpPr>
        <p:spPr>
          <a:xfrm>
            <a:off x="-3054350" y="1447800"/>
            <a:ext cx="3962400" cy="3657600"/>
          </a:xfrm>
          <a:custGeom>
            <a:avLst/>
            <a:gdLst/>
            <a:ahLst/>
            <a:cxnLst/>
            <a:rect l="l" t="t" r="r" b="b"/>
            <a:pathLst>
              <a:path w="64000" h="64000" extrusionOk="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725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10"/>
          <p:cNvSpPr/>
          <p:nvPr/>
        </p:nvSpPr>
        <p:spPr>
          <a:xfrm>
            <a:off x="-3632200" y="0"/>
            <a:ext cx="4375150" cy="4038600"/>
          </a:xfrm>
          <a:custGeom>
            <a:avLst/>
            <a:gdLst/>
            <a:ahLst/>
            <a:cxnLst/>
            <a:rect l="l" t="t" r="r" b="b"/>
            <a:pathLst>
              <a:path w="64000" h="64000" extrusionOk="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BL&#23526;&#20363;&#25506;&#35342;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 teach an old dog new tricks??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84313" y="1827212"/>
            <a:ext cx="7923212" cy="4127539"/>
          </a:xfrm>
        </p:spPr>
        <p:txBody>
          <a:bodyPr/>
          <a:lstStyle/>
          <a:p>
            <a:pPr marL="148590" indent="0">
              <a:buNone/>
            </a:pPr>
            <a:r>
              <a:rPr lang="zh-TW" altLang="en-US" dirty="0" smtClean="0"/>
              <a:t> 趨勢大師</a:t>
            </a:r>
            <a:r>
              <a:rPr lang="en-US" altLang="zh-TW" dirty="0" smtClean="0"/>
              <a:t>--</a:t>
            </a:r>
            <a:r>
              <a:rPr lang="zh-TW" altLang="en-US" dirty="0"/>
              <a:t>艾文．托佛勒 </a:t>
            </a:r>
            <a:r>
              <a:rPr lang="en-US" altLang="zh-TW" dirty="0"/>
              <a:t>Alvin Toffler </a:t>
            </a:r>
            <a:r>
              <a:rPr lang="zh-TW" altLang="en-US" dirty="0"/>
              <a:t>說：</a:t>
            </a:r>
          </a:p>
          <a:p>
            <a:pPr marL="148590" indent="0">
              <a:buNone/>
            </a:pPr>
            <a:r>
              <a:rPr lang="en-US" altLang="zh-TW" dirty="0" smtClean="0"/>
              <a:t>  “21</a:t>
            </a:r>
            <a:r>
              <a:rPr lang="zh-TW" altLang="en-US" dirty="0"/>
              <a:t>世紀的文盲，將不再是不會閱讀、寫字的人，而是那些不學習、不肯歸零所學，以及不願重新學習的人</a:t>
            </a:r>
            <a:r>
              <a:rPr lang="zh-TW" altLang="en-US" dirty="0" smtClean="0"/>
              <a:t>。</a:t>
            </a:r>
            <a:r>
              <a:rPr lang="en-US" altLang="zh-TW" dirty="0" smtClean="0"/>
              <a:t>”</a:t>
            </a:r>
            <a:endParaRPr lang="zh-TW" altLang="en-US" dirty="0"/>
          </a:p>
          <a:p>
            <a:pPr marL="148590" indent="0">
              <a:buNone/>
            </a:pPr>
            <a:r>
              <a:rPr lang="en-US" altLang="zh-TW" dirty="0"/>
              <a:t>The illiterate of the 21st century will not be those who cannot read and write, but those who cannot learn, unlearn, and relearn.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ae403ea3c_0_32"/>
          <p:cNvSpPr txBox="1">
            <a:spLocks noGrp="1"/>
          </p:cNvSpPr>
          <p:nvPr>
            <p:ph type="title"/>
          </p:nvPr>
        </p:nvSpPr>
        <p:spPr>
          <a:xfrm>
            <a:off x="1048215" y="1120876"/>
            <a:ext cx="8359410" cy="8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 sz="33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 sz="33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 sz="33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</a:pPr>
            <a:r>
              <a:rPr lang="zh-TW" sz="3300" dirty="0">
                <a:latin typeface="PMingLiu"/>
                <a:ea typeface="PMingLiu"/>
                <a:cs typeface="PMingLiu"/>
                <a:sym typeface="PMingLiu"/>
              </a:rPr>
              <a:t/>
            </a:r>
            <a:br>
              <a:rPr lang="zh-TW" sz="3300" dirty="0">
                <a:latin typeface="PMingLiu"/>
                <a:ea typeface="PMingLiu"/>
                <a:cs typeface="PMingLiu"/>
                <a:sym typeface="PMingLiu"/>
              </a:rPr>
            </a:br>
            <a:r>
              <a:rPr lang="zh-TW" sz="3300" dirty="0">
                <a:latin typeface="PMingLiu"/>
                <a:ea typeface="PMingLiu"/>
                <a:cs typeface="PMingLiu"/>
                <a:sym typeface="PMingLiu"/>
              </a:rPr>
              <a:t/>
            </a:r>
            <a:br>
              <a:rPr lang="zh-TW" sz="3300" dirty="0">
                <a:latin typeface="PMingLiu"/>
                <a:ea typeface="PMingLiu"/>
                <a:cs typeface="PMingLiu"/>
                <a:sym typeface="PMingLiu"/>
              </a:rPr>
            </a:br>
            <a:r>
              <a:rPr lang="zh-TW" sz="3300" dirty="0">
                <a:latin typeface="PMingLiu"/>
                <a:ea typeface="PMingLiu"/>
                <a:cs typeface="PMingLiu"/>
                <a:sym typeface="PMingLiu"/>
              </a:rPr>
              <a:t>堆堆看，說一說你們怎樣堆才堆</a:t>
            </a:r>
            <a:r>
              <a:rPr lang="zh-TW" sz="3300" dirty="0" smtClean="0">
                <a:latin typeface="PMingLiu"/>
                <a:ea typeface="PMingLiu"/>
                <a:cs typeface="PMingLiu"/>
                <a:sym typeface="PMingLiu"/>
              </a:rPr>
              <a:t>得</a:t>
            </a:r>
            <a:r>
              <a:rPr lang="zh-TW" altLang="en-US" sz="3300" dirty="0" smtClean="0">
                <a:latin typeface="PMingLiu"/>
                <a:ea typeface="PMingLiu"/>
                <a:cs typeface="PMingLiu"/>
                <a:sym typeface="PMingLiu"/>
              </a:rPr>
              <a:t>又</a:t>
            </a:r>
            <a:r>
              <a:rPr lang="zh-TW" sz="3300" dirty="0" smtClean="0">
                <a:latin typeface="PMingLiu"/>
                <a:ea typeface="PMingLiu"/>
                <a:cs typeface="PMingLiu"/>
                <a:sym typeface="PMingLiu"/>
              </a:rPr>
              <a:t>高</a:t>
            </a:r>
            <a:r>
              <a:rPr lang="zh-TW" altLang="en-US" sz="3300" dirty="0" smtClean="0">
                <a:latin typeface="PMingLiu"/>
                <a:ea typeface="PMingLiu"/>
                <a:cs typeface="PMingLiu"/>
                <a:sym typeface="PMingLiu"/>
              </a:rPr>
              <a:t>又穩</a:t>
            </a:r>
            <a:r>
              <a:rPr lang="zh-TW" sz="3300" dirty="0" smtClean="0">
                <a:latin typeface="PMingLiu"/>
                <a:ea typeface="PMingLiu"/>
                <a:cs typeface="PMingLiu"/>
                <a:sym typeface="PMingLiu"/>
              </a:rPr>
              <a:t>?</a:t>
            </a:r>
            <a:endParaRPr sz="33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6" name="Google Shape;176;g12ae403ea3c_0_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/>
          </a:p>
        </p:txBody>
      </p:sp>
      <p:pic>
        <p:nvPicPr>
          <p:cNvPr id="175" name="Google Shape;175;g12ae403ea3c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010" y="1930497"/>
            <a:ext cx="8248603" cy="401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063" y="3227814"/>
            <a:ext cx="7949873" cy="40237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1484313" y="588567"/>
            <a:ext cx="792321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dirty="0"/>
              <a:t>做做</a:t>
            </a:r>
            <a:r>
              <a:rPr lang="zh-TW" dirty="0" smtClean="0"/>
              <a:t>看</a:t>
            </a:r>
            <a:r>
              <a:rPr lang="zh-TW" altLang="en-US" dirty="0" smtClean="0"/>
              <a:t>，</a:t>
            </a:r>
            <a:r>
              <a:rPr lang="zh-TW" dirty="0" smtClean="0"/>
              <a:t>你</a:t>
            </a:r>
            <a:r>
              <a:rPr lang="zh-TW" dirty="0"/>
              <a:t>發現那些物品容易滾動? </a:t>
            </a:r>
            <a:br>
              <a:rPr lang="zh-TW" dirty="0"/>
            </a:br>
            <a:endParaRPr dirty="0"/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/>
          </a:p>
        </p:txBody>
      </p:sp>
      <p:pic>
        <p:nvPicPr>
          <p:cNvPr id="184" name="Google Shape;184;p22" descr="一張含有 文字, 個人, 室內 的圖片&#10;&#10;自動產生的描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063" y="1489590"/>
            <a:ext cx="3766113" cy="276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 descr="一張含有 文字, 房間, 商店 的圖片&#10;&#10;自動產生的描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1690" y="3884613"/>
            <a:ext cx="4183760" cy="266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34" y="4299664"/>
            <a:ext cx="3903406" cy="239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11690" y="1428646"/>
            <a:ext cx="4243184" cy="219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1484313" y="791035"/>
            <a:ext cx="7923212" cy="65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各組上台報告</a:t>
            </a:r>
            <a:endParaRPr/>
          </a:p>
        </p:txBody>
      </p:sp>
      <p:sp>
        <p:nvSpPr>
          <p:cNvPr id="194" name="Google Shape;194;p7"/>
          <p:cNvSpPr txBox="1">
            <a:spLocks noGrp="1"/>
          </p:cNvSpPr>
          <p:nvPr>
            <p:ph type="body" idx="1"/>
          </p:nvPr>
        </p:nvSpPr>
        <p:spPr>
          <a:xfrm>
            <a:off x="1484313" y="1827213"/>
            <a:ext cx="765968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80"/>
              <a:buNone/>
            </a:pPr>
            <a:r>
              <a:rPr lang="zh-TW" sz="2400"/>
              <a:t> </a:t>
            </a:r>
            <a:endParaRPr/>
          </a:p>
        </p:txBody>
      </p:sp>
      <p:pic>
        <p:nvPicPr>
          <p:cNvPr id="195" name="Google Shape;195;p7" descr="一張含有 文字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254" y="1589187"/>
            <a:ext cx="3752953" cy="19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 descr="一張含有 個人, 室內 的圖片&#10;&#10;自動產生的描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0736" y="4282754"/>
            <a:ext cx="3593935" cy="19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124" y="3770486"/>
            <a:ext cx="3767642" cy="257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1291" y="1405434"/>
            <a:ext cx="4726234" cy="26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 descr="一張含有 文字 的圖片&#10;&#10;自動產生的描述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54761" y="4404323"/>
            <a:ext cx="2652764" cy="201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評量方式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實</a:t>
            </a:r>
            <a:r>
              <a:rPr lang="zh-TW" altLang="en-US" dirty="0"/>
              <a:t>作評量</a:t>
            </a:r>
          </a:p>
          <a:p>
            <a:r>
              <a:rPr lang="zh-TW" altLang="en-US" dirty="0"/>
              <a:t>發表評量</a:t>
            </a:r>
          </a:p>
          <a:p>
            <a:r>
              <a:rPr lang="zh-TW" altLang="en-US" dirty="0"/>
              <a:t>分組報告</a:t>
            </a:r>
          </a:p>
          <a:p>
            <a:r>
              <a:rPr lang="zh-TW" altLang="en-US" dirty="0"/>
              <a:t>參與討論</a:t>
            </a:r>
          </a:p>
          <a:p>
            <a:r>
              <a:rPr lang="zh-TW" altLang="en-US" dirty="0"/>
              <a:t>課堂問答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54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教學省思</a:t>
            </a:r>
            <a:endParaRPr dirty="0"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1507379" y="1628800"/>
            <a:ext cx="7900146" cy="442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540"/>
              <a:buNone/>
            </a:pPr>
            <a:r>
              <a:rPr lang="zh-TW" sz="2200" dirty="0">
                <a:latin typeface="PMingLiu"/>
                <a:ea typeface="PMingLiu"/>
                <a:cs typeface="PMingLiu"/>
                <a:sym typeface="PMingLiu"/>
              </a:rPr>
              <a:t>探究與實作教學在低年級實施，實施方式為引導式，問題</a:t>
            </a:r>
            <a:r>
              <a:rPr lang="zh-TW" sz="2200" dirty="0" smtClean="0">
                <a:latin typeface="PMingLiu"/>
                <a:ea typeface="PMingLiu"/>
                <a:cs typeface="PMingLiu"/>
                <a:sym typeface="PMingLiu"/>
              </a:rPr>
              <a:t>由</a:t>
            </a:r>
            <a:r>
              <a:rPr lang="zh-TW" altLang="en-US" sz="2200" dirty="0" smtClean="0">
                <a:latin typeface="PMingLiu"/>
                <a:ea typeface="PMingLiu"/>
                <a:cs typeface="PMingLiu"/>
                <a:sym typeface="PMingLiu"/>
              </a:rPr>
              <a:t>老</a:t>
            </a:r>
            <a:r>
              <a:rPr lang="zh-TW" sz="2200" dirty="0" smtClean="0">
                <a:latin typeface="PMingLiu"/>
                <a:ea typeface="PMingLiu"/>
                <a:cs typeface="PMingLiu"/>
                <a:sym typeface="PMingLiu"/>
              </a:rPr>
              <a:t>師</a:t>
            </a:r>
            <a:r>
              <a:rPr lang="zh-TW" sz="2200" dirty="0">
                <a:latin typeface="PMingLiu"/>
                <a:ea typeface="PMingLiu"/>
                <a:cs typeface="PMingLiu"/>
                <a:sym typeface="PMingLiu"/>
              </a:rPr>
              <a:t>提供，解決問題方案由教師指導，探究的結果是預定性答案，教師角色偏向是指導者的角色。</a:t>
            </a:r>
            <a:r>
              <a:rPr lang="zh-TW" sz="2200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但孩子由操作的過程中能實際體驗培養探究所需要的觀察、提問、歸納、紀錄並分享自己所獲得的學科知識及了解自己的學習歷程</a:t>
            </a:r>
            <a:r>
              <a:rPr lang="zh-TW" sz="2200" dirty="0">
                <a:latin typeface="PMingLiu"/>
                <a:ea typeface="PMingLiu"/>
                <a:cs typeface="PMingLiu"/>
                <a:sym typeface="PMingLiu"/>
              </a:rPr>
              <a:t>，加深學習印象。服膺杜威「</a:t>
            </a:r>
            <a:r>
              <a:rPr lang="zh-TW" sz="2200" dirty="0">
                <a:sym typeface="PMingLiu"/>
              </a:rPr>
              <a:t>動手做，做中學</a:t>
            </a:r>
            <a:r>
              <a:rPr lang="zh-TW" sz="2200" dirty="0">
                <a:latin typeface="PMingLiu"/>
                <a:ea typeface="PMingLiu"/>
                <a:cs typeface="PMingLiu"/>
              </a:rPr>
              <a:t>」 </a:t>
            </a:r>
            <a:r>
              <a:rPr lang="zh-TW" sz="2200" dirty="0">
                <a:latin typeface="PMingLiu"/>
                <a:ea typeface="PMingLiu"/>
                <a:cs typeface="PMingLiu"/>
                <a:sym typeface="PMingLiu"/>
              </a:rPr>
              <a:t>，「動手做」</a:t>
            </a:r>
            <a:r>
              <a:rPr lang="zh-TW" sz="2200" dirty="0"/>
              <a:t>(hands-on)</a:t>
            </a:r>
            <a:r>
              <a:rPr lang="zh-TW" sz="2200" dirty="0">
                <a:latin typeface="PMingLiu"/>
                <a:ea typeface="PMingLiu"/>
                <a:cs typeface="PMingLiu"/>
                <a:sym typeface="PMingLiu"/>
              </a:rPr>
              <a:t>是創造真實的學習</a:t>
            </a:r>
            <a:r>
              <a:rPr lang="zh-TW" sz="2200" dirty="0" smtClean="0">
                <a:latin typeface="PMingLiu"/>
                <a:ea typeface="PMingLiu"/>
                <a:cs typeface="PMingLiu"/>
                <a:sym typeface="PMingLiu"/>
              </a:rPr>
              <a:t>經驗；</a:t>
            </a:r>
            <a:r>
              <a:rPr lang="zh-TW" sz="2200" dirty="0"/>
              <a:t>做中學(learning by doing)是直接體驗的活動形式，它既是經驗產生的</a:t>
            </a:r>
            <a:r>
              <a:rPr lang="zh-TW" sz="2200" dirty="0" smtClean="0"/>
              <a:t>條件</a:t>
            </a:r>
            <a:r>
              <a:rPr lang="zh-TW" altLang="en-US" sz="2200" dirty="0" smtClean="0"/>
              <a:t>，</a:t>
            </a:r>
            <a:r>
              <a:rPr lang="zh-TW" sz="2200" dirty="0" smtClean="0"/>
              <a:t>也是</a:t>
            </a:r>
            <a:r>
              <a:rPr lang="zh-TW" sz="2200" dirty="0"/>
              <a:t>學習者經驗的成長。 雖然「做」是學生親自並且主動去做，但是教師必須先瞭解學生的需求和個別差異，並善用教學方法、教具，方能引起學生興趣，將知識與生活建立連結</a:t>
            </a:r>
            <a:r>
              <a:rPr lang="zh-TW" sz="2200" dirty="0" smtClean="0"/>
              <a:t>。</a:t>
            </a:r>
            <a:r>
              <a:rPr lang="zh-TW" sz="2200" dirty="0" smtClean="0">
                <a:solidFill>
                  <a:srgbClr val="FF0000"/>
                </a:solidFill>
              </a:rPr>
              <a:t>因此</a:t>
            </a:r>
            <a:r>
              <a:rPr lang="zh-TW" altLang="en-US" sz="2200" dirty="0" smtClean="0">
                <a:solidFill>
                  <a:srgbClr val="FF0000"/>
                </a:solidFill>
              </a:rPr>
              <a:t>在低年級進行探究實作教學時，</a:t>
            </a:r>
            <a:r>
              <a:rPr lang="zh-TW" sz="2200" dirty="0" smtClean="0">
                <a:solidFill>
                  <a:srgbClr val="FF0000"/>
                </a:solidFill>
              </a:rPr>
              <a:t>老師</a:t>
            </a:r>
            <a:r>
              <a:rPr lang="zh-TW" sz="2200" dirty="0">
                <a:solidFill>
                  <a:srgbClr val="FF0000"/>
                </a:solidFill>
              </a:rPr>
              <a:t>的態度要開放，</a:t>
            </a:r>
            <a:r>
              <a:rPr lang="zh-TW" sz="2200" dirty="0" smtClean="0">
                <a:solidFill>
                  <a:srgbClr val="FF0000"/>
                </a:solidFill>
              </a:rPr>
              <a:t>其中</a:t>
            </a:r>
            <a:r>
              <a:rPr lang="zh-TW" altLang="en-US" sz="2200" dirty="0" smtClean="0">
                <a:solidFill>
                  <a:srgbClr val="FF0000"/>
                </a:solidFill>
              </a:rPr>
              <a:t>布</a:t>
            </a:r>
            <a:r>
              <a:rPr lang="zh-TW" sz="2200" dirty="0" smtClean="0">
                <a:solidFill>
                  <a:srgbClr val="FF0000"/>
                </a:solidFill>
              </a:rPr>
              <a:t>題</a:t>
            </a:r>
            <a:r>
              <a:rPr lang="zh-TW" sz="2200" dirty="0">
                <a:solidFill>
                  <a:srgbClr val="FF0000"/>
                </a:solidFill>
              </a:rPr>
              <a:t>及引導的</a:t>
            </a:r>
            <a:r>
              <a:rPr lang="zh-TW" sz="2200" dirty="0" smtClean="0">
                <a:solidFill>
                  <a:srgbClr val="FF0000"/>
                </a:solidFill>
              </a:rPr>
              <a:t>能力</a:t>
            </a:r>
            <a:r>
              <a:rPr lang="zh-TW" altLang="en-US" sz="2200" dirty="0" smtClean="0">
                <a:solidFill>
                  <a:srgbClr val="FF0000"/>
                </a:solidFill>
              </a:rPr>
              <a:t>尤其顯得</a:t>
            </a:r>
            <a:r>
              <a:rPr lang="zh-TW" sz="2200" dirty="0" smtClean="0">
                <a:solidFill>
                  <a:srgbClr val="FF0000"/>
                </a:solidFill>
              </a:rPr>
              <a:t>重要</a:t>
            </a:r>
            <a:r>
              <a:rPr lang="zh-TW" sz="2200" dirty="0"/>
              <a:t>。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400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探究與實作教學經驗分享</a:t>
            </a:r>
            <a:endParaRPr/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1563688" y="2895600"/>
            <a:ext cx="78422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680"/>
              <a:buFont typeface="Arial"/>
              <a:buNone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報告人</a:t>
            </a:r>
            <a:r>
              <a:rPr lang="zh-TW" sz="2400"/>
              <a:t>:</a:t>
            </a: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劉慧娟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1680"/>
              <a:buFont typeface="Arial"/>
              <a:buNone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日期</a:t>
            </a:r>
            <a:r>
              <a:rPr lang="zh-TW" sz="2400"/>
              <a:t>:111/03/24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1484313" y="620687"/>
            <a:ext cx="7923212" cy="8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/>
            </a:r>
            <a:br>
              <a:rPr lang="zh-TW"/>
            </a:br>
            <a:r>
              <a:rPr lang="zh-TW"/>
              <a:t/>
            </a:r>
            <a:br>
              <a:rPr lang="zh-TW"/>
            </a:br>
            <a:r>
              <a:rPr lang="zh-TW"/>
              <a:t>授人以魚不如授人以漁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1484313" y="1827212"/>
            <a:ext cx="7923212" cy="437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0"/>
              <a:buChar char="●"/>
            </a:pPr>
            <a:r>
              <a:rPr lang="zh-TW" dirty="0"/>
              <a:t>Give a man a fish and you feed him for a day; teach a man to fish and you feed him for a lifetime.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lang="zh-TW" altLang="en-US" dirty="0" smtClean="0"/>
              <a:t>   </a:t>
            </a:r>
            <a:r>
              <a:rPr lang="zh-TW" dirty="0" smtClean="0"/>
              <a:t>是</a:t>
            </a:r>
            <a:r>
              <a:rPr lang="zh-TW" dirty="0"/>
              <a:t>說教人既有的知識，不如傳授給人學習</a:t>
            </a:r>
            <a:r>
              <a:rPr lang="zh-TW" dirty="0" smtClean="0"/>
              <a:t>知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lang="zh-TW" altLang="en-US" dirty="0" smtClean="0"/>
              <a:t>   </a:t>
            </a:r>
            <a:r>
              <a:rPr lang="zh-TW" dirty="0" smtClean="0"/>
              <a:t>識</a:t>
            </a:r>
            <a:r>
              <a:rPr lang="zh-TW" dirty="0"/>
              <a:t>的方法。魚是目的，釣魚是手段 。一條</a:t>
            </a:r>
            <a:r>
              <a:rPr lang="zh-TW" dirty="0" smtClean="0"/>
              <a:t>魚</a:t>
            </a:r>
            <a:endParaRPr lang="en-US" altLang="zh-TW" dirty="0" smtClean="0"/>
          </a:p>
          <a:p>
            <a:pPr marL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dirty="0" smtClean="0"/>
              <a:t>只</a:t>
            </a:r>
            <a:r>
              <a:rPr lang="zh-TW" dirty="0"/>
              <a:t>能解一時之飢，卻不能解長久之飢。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Char char="●"/>
            </a:pPr>
            <a:r>
              <a:rPr lang="zh-TW" dirty="0"/>
              <a:t>呼應素養導向的教學裡學生是自主學習者或將成為自主學習者，而教師是學生學習的引導者和協助者，協助引導學生成為終身學習者。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探究與實作是什麼</a:t>
            </a:r>
            <a:r>
              <a:rPr lang="zh-TW">
                <a:solidFill>
                  <a:srgbClr val="FF0000"/>
                </a:solidFill>
              </a:rPr>
              <a:t>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960"/>
              <a:buChar char="●"/>
            </a:pPr>
            <a:r>
              <a:rPr lang="zh-TW" sz="2800" dirty="0">
                <a:latin typeface="PMingLiu"/>
                <a:ea typeface="PMingLiu"/>
                <a:cs typeface="PMingLiu"/>
                <a:sym typeface="PMingLiu"/>
              </a:rPr>
              <a:t>探究</a:t>
            </a:r>
            <a:r>
              <a:rPr lang="zh-TW" sz="2800" dirty="0"/>
              <a:t>(Inquiry) </a:t>
            </a:r>
            <a:r>
              <a:rPr lang="zh-TW" sz="2800" dirty="0">
                <a:latin typeface="PMingLiu"/>
                <a:ea typeface="PMingLiu"/>
                <a:cs typeface="PMingLiu"/>
                <a:sym typeface="PMingLiu"/>
              </a:rPr>
              <a:t>是學習者在學習過程中靠自行建構獲得知識，才是素養導向課程設計訴求的重心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1960"/>
              <a:buChar char="●"/>
            </a:pPr>
            <a:r>
              <a:rPr lang="zh-TW" sz="2800" dirty="0">
                <a:latin typeface="PMingLiu"/>
                <a:ea typeface="PMingLiu"/>
                <a:cs typeface="PMingLiu"/>
                <a:sym typeface="PMingLiu"/>
              </a:rPr>
              <a:t>實作</a:t>
            </a:r>
            <a:r>
              <a:rPr lang="zh-TW" sz="2800" dirty="0"/>
              <a:t>(Practice or Performace):</a:t>
            </a:r>
            <a:r>
              <a:rPr lang="zh-TW" sz="2800" dirty="0">
                <a:latin typeface="PMingLiu"/>
                <a:ea typeface="PMingLiu"/>
                <a:cs typeface="PMingLiu"/>
                <a:sym typeface="PMingLiu"/>
              </a:rPr>
              <a:t>是手段。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1960"/>
              <a:buNone/>
            </a:pPr>
            <a:r>
              <a:rPr lang="zh-TW" sz="2800" dirty="0">
                <a:latin typeface="PMingLiu"/>
                <a:ea typeface="PMingLiu"/>
                <a:cs typeface="PMingLiu"/>
                <a:sym typeface="PMingLiu"/>
              </a:rPr>
              <a:t>課程應當如何設計</a:t>
            </a:r>
            <a:r>
              <a:rPr lang="zh-TW" sz="2800" dirty="0"/>
              <a:t>---</a:t>
            </a:r>
            <a:r>
              <a:rPr lang="zh-TW" sz="2800" dirty="0">
                <a:latin typeface="PMingLiu"/>
                <a:ea typeface="PMingLiu"/>
                <a:cs typeface="PMingLiu"/>
                <a:sym typeface="PMingLiu"/>
              </a:rPr>
              <a:t>最直接的課程設計原則就是</a:t>
            </a:r>
            <a:r>
              <a:rPr lang="zh-TW" sz="2800" dirty="0">
                <a:latin typeface="PMingLiU"/>
                <a:ea typeface="PMingLiU"/>
                <a:cs typeface="PMingLiU"/>
                <a:sym typeface="PMingLiU"/>
              </a:rPr>
              <a:t>&lt;</a:t>
            </a:r>
            <a:r>
              <a:rPr lang="zh-TW" sz="2800" dirty="0">
                <a:latin typeface="PMingLiu"/>
                <a:ea typeface="PMingLiu"/>
                <a:cs typeface="PMingLiu"/>
                <a:sym typeface="PMingLiu"/>
                <a:hlinkClick r:id="rId3" action="ppaction://hlinkpres?slideindex=1&amp;slidetitle="/>
              </a:rPr>
              <a:t>問題導向教學</a:t>
            </a:r>
            <a:r>
              <a:rPr lang="zh-TW" sz="2800" dirty="0"/>
              <a:t>----PBL(Problem-based Learning)</a:t>
            </a:r>
            <a:r>
              <a:rPr lang="zh-TW" sz="2800" dirty="0">
                <a:latin typeface="PMingLiu"/>
                <a:ea typeface="PMingLiu"/>
                <a:cs typeface="PMingLiu"/>
                <a:sym typeface="PMingLiu"/>
              </a:rPr>
              <a:t>。引導學生從發現問題著手，有了問題才能探究，進而實作解決問題，探究才是目標。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1960"/>
              <a:buNone/>
            </a:pPr>
            <a:endParaRPr sz="2800" dirty="0"/>
          </a:p>
          <a:p>
            <a:pPr marL="342900" lvl="0" indent="-2184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1960"/>
              <a:buNone/>
            </a:pPr>
            <a:endParaRPr sz="2800" dirty="0"/>
          </a:p>
          <a:p>
            <a:pPr marL="4572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SzPts val="1680"/>
              <a:buNone/>
            </a:pP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。</a:t>
            </a:r>
            <a:r>
              <a:rPr lang="zh-TW" sz="2800" dirty="0"/>
              <a:t>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484313" y="1140541"/>
            <a:ext cx="7923212" cy="30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</a:pPr>
            <a:r>
              <a:rPr lang="zh-TW"/>
              <a:t/>
            </a:r>
            <a:br>
              <a:rPr lang="zh-TW"/>
            </a:br>
            <a:r>
              <a:rPr lang="zh-TW"/>
              <a:t/>
            </a:r>
            <a:br>
              <a:rPr lang="zh-TW"/>
            </a:br>
            <a:r>
              <a:rPr lang="zh-TW"/>
              <a:t/>
            </a:r>
            <a:br>
              <a:rPr lang="zh-TW"/>
            </a:br>
            <a:r>
              <a:rPr lang="zh-TW"/>
              <a:t/>
            </a:r>
            <a:br>
              <a:rPr lang="zh-TW"/>
            </a:br>
            <a:r>
              <a:rPr lang="zh-TW"/>
              <a:t>探究與實作的課程是什麼?</a:t>
            </a:r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0"/>
              <a:buChar char="●"/>
            </a:pPr>
            <a:r>
              <a:rPr lang="zh-TW"/>
              <a:t>以學生為中心的教學歷程，希望和幫助學生建構知識。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Char char="●"/>
            </a:pPr>
            <a:r>
              <a:rPr lang="zh-TW"/>
              <a:t>教師角色的轉變，由教學轉變成幫助學生學習。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Char char="●"/>
            </a:pPr>
            <a:r>
              <a:rPr lang="zh-TW"/>
              <a:t>由傳述內容變成揭示學習方法。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課前準備</a:t>
            </a:r>
            <a:r>
              <a:rPr lang="zh-TW">
                <a:solidFill>
                  <a:srgbClr val="FF0000"/>
                </a:solidFill>
              </a:rPr>
              <a:t>(</a:t>
            </a:r>
            <a:r>
              <a:rPr lang="zh-TW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第五單元方盒圓罐球</a:t>
            </a:r>
            <a:r>
              <a:rPr lang="zh-TW">
                <a:solidFill>
                  <a:srgbClr val="FF0000"/>
                </a:solidFill>
              </a:rPr>
              <a:t>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80"/>
              <a:buChar char="●"/>
            </a:pP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步驟</a:t>
            </a:r>
            <a:r>
              <a:rPr lang="zh-TW" sz="2400" dirty="0"/>
              <a:t>1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蒐集各種盒子圓罐或球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1680"/>
              <a:buChar char="●"/>
            </a:pP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步驟</a:t>
            </a:r>
            <a:r>
              <a:rPr lang="zh-TW" sz="2400" dirty="0"/>
              <a:t>2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進行分組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1680"/>
              <a:buChar char="●"/>
            </a:pP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步驟</a:t>
            </a:r>
            <a:r>
              <a:rPr lang="zh-TW" sz="2400" dirty="0"/>
              <a:t>3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教室環境布置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1680"/>
              <a:buChar char="●"/>
            </a:pP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步驟</a:t>
            </a:r>
            <a:r>
              <a:rPr lang="zh-TW" sz="2400" dirty="0"/>
              <a:t>4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訂立規則</a:t>
            </a:r>
            <a:r>
              <a:rPr lang="zh-TW" sz="2400" dirty="0"/>
              <a:t/>
            </a:r>
            <a:br>
              <a:rPr lang="zh-TW" sz="2400" dirty="0"/>
            </a:br>
            <a:endParaRPr sz="2400" dirty="0"/>
          </a:p>
          <a:p>
            <a:pPr marL="34290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1680"/>
              <a:buNone/>
            </a:pPr>
            <a:endParaRPr sz="2400" dirty="0"/>
          </a:p>
        </p:txBody>
      </p:sp>
      <p:pic>
        <p:nvPicPr>
          <p:cNvPr id="139" name="Google Shape;139;p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79662" y="1715621"/>
            <a:ext cx="2476500" cy="1714500"/>
          </a:xfrm>
          <a:prstGeom prst="rect">
            <a:avLst/>
          </a:prstGeom>
          <a:noFill/>
          <a:ln w="9525" cap="flat" cmpd="sng">
            <a:solidFill>
              <a:srgbClr val="D3D3D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課堂活動</a:t>
            </a:r>
            <a:r>
              <a:rPr lang="zh-TW" dirty="0" smtClean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布</a:t>
            </a:r>
            <a:r>
              <a:rPr lang="zh-TW" dirty="0" smtClean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題</a:t>
            </a:r>
            <a:r>
              <a:rPr lang="zh-TW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)</a:t>
            </a:r>
            <a:endParaRPr dirty="0"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1485900" y="1827213"/>
            <a:ext cx="8267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680"/>
              <a:buFont typeface="Arial"/>
              <a:buNone/>
            </a:pP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1680"/>
              <a:buChar char="●"/>
            </a:pP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活動</a:t>
            </a:r>
            <a:r>
              <a:rPr lang="zh-TW" sz="2400" dirty="0"/>
              <a:t>1---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動手進行分類，說一說分類的依據</a:t>
            </a:r>
            <a:r>
              <a:rPr lang="zh-TW" sz="2400" dirty="0"/>
              <a:t>?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1680"/>
              <a:buChar char="●"/>
            </a:pP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活動</a:t>
            </a:r>
            <a:r>
              <a:rPr lang="zh-TW" sz="2400" dirty="0"/>
              <a:t>2---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堆堆看，說一說你們怎樣堆才堆</a:t>
            </a:r>
            <a:r>
              <a:rPr lang="zh-TW" sz="2400" dirty="0" smtClean="0">
                <a:latin typeface="PMingLiu"/>
                <a:ea typeface="PMingLiu"/>
                <a:cs typeface="PMingLiu"/>
                <a:sym typeface="PMingLiu"/>
              </a:rPr>
              <a:t>得</a:t>
            </a:r>
            <a:r>
              <a:rPr lang="zh-TW" altLang="en-US" sz="2400" dirty="0" smtClean="0">
                <a:latin typeface="PMingLiu"/>
                <a:ea typeface="PMingLiu"/>
                <a:cs typeface="PMingLiu"/>
                <a:sym typeface="PMingLiu"/>
              </a:rPr>
              <a:t>又</a:t>
            </a:r>
            <a:r>
              <a:rPr lang="zh-TW" sz="2400" dirty="0" smtClean="0">
                <a:latin typeface="PMingLiu"/>
                <a:ea typeface="PMingLiu"/>
                <a:cs typeface="PMingLiu"/>
                <a:sym typeface="PMingLiu"/>
              </a:rPr>
              <a:t>高</a:t>
            </a:r>
            <a:r>
              <a:rPr lang="zh-TW" altLang="en-US" sz="2400" dirty="0" smtClean="0">
                <a:latin typeface="PMingLiu"/>
                <a:ea typeface="PMingLiu"/>
                <a:cs typeface="PMingLiu"/>
                <a:sym typeface="PMingLiu"/>
              </a:rPr>
              <a:t>又穩</a:t>
            </a:r>
            <a:r>
              <a:rPr lang="zh-TW" sz="2400" dirty="0" smtClean="0"/>
              <a:t>?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1680"/>
              <a:buChar char="●"/>
            </a:pP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活動</a:t>
            </a:r>
            <a:r>
              <a:rPr lang="zh-TW" sz="2400" dirty="0"/>
              <a:t>3---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做做</a:t>
            </a:r>
            <a:r>
              <a:rPr lang="zh-TW" sz="2400" dirty="0" smtClean="0">
                <a:latin typeface="PMingLiu"/>
                <a:ea typeface="PMingLiu"/>
                <a:cs typeface="PMingLiu"/>
                <a:sym typeface="PMingLiu"/>
              </a:rPr>
              <a:t>看</a:t>
            </a:r>
            <a:r>
              <a:rPr lang="zh-TW" altLang="en-US" sz="2400" dirty="0" smtClean="0">
                <a:latin typeface="PMingLiu"/>
                <a:ea typeface="PMingLiu"/>
                <a:cs typeface="PMingLiu"/>
                <a:sym typeface="PMingLiu"/>
              </a:rPr>
              <a:t>，</a:t>
            </a:r>
            <a:r>
              <a:rPr lang="zh-TW" sz="2400" dirty="0" smtClean="0">
                <a:latin typeface="PMingLiu"/>
                <a:ea typeface="PMingLiu"/>
                <a:cs typeface="PMingLiu"/>
                <a:sym typeface="PMingLiu"/>
              </a:rPr>
              <a:t>你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發現那些物品容易堆疊</a:t>
            </a:r>
            <a:r>
              <a:rPr lang="zh-TW" sz="2400" dirty="0"/>
              <a:t>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1680"/>
              <a:buChar char="●"/>
            </a:pP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活動</a:t>
            </a:r>
            <a:r>
              <a:rPr lang="zh-TW" sz="2400" dirty="0"/>
              <a:t>4---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做做</a:t>
            </a:r>
            <a:r>
              <a:rPr lang="zh-TW" sz="2400" dirty="0" smtClean="0">
                <a:latin typeface="PMingLiu"/>
                <a:ea typeface="PMingLiu"/>
                <a:cs typeface="PMingLiu"/>
                <a:sym typeface="PMingLiu"/>
              </a:rPr>
              <a:t>看</a:t>
            </a:r>
            <a:r>
              <a:rPr lang="zh-TW" altLang="en-US" sz="2400" dirty="0" smtClean="0">
                <a:latin typeface="PMingLiu"/>
                <a:ea typeface="PMingLiu"/>
                <a:cs typeface="PMingLiu"/>
                <a:sym typeface="PMingLiu"/>
              </a:rPr>
              <a:t>，</a:t>
            </a:r>
            <a:r>
              <a:rPr lang="zh-TW" sz="2400" dirty="0" smtClean="0">
                <a:latin typeface="PMingLiu"/>
                <a:ea typeface="PMingLiu"/>
                <a:cs typeface="PMingLiu"/>
                <a:sym typeface="PMingLiu"/>
              </a:rPr>
              <a:t>你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發現那些物品容易滾動</a:t>
            </a:r>
            <a:r>
              <a:rPr lang="zh-TW" sz="2400" dirty="0"/>
              <a:t>? (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滑動</a:t>
            </a:r>
            <a:r>
              <a:rPr lang="zh-TW" sz="2400" dirty="0"/>
              <a:t>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1680"/>
              <a:buChar char="●"/>
            </a:pP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活動</a:t>
            </a:r>
            <a:r>
              <a:rPr lang="zh-TW" sz="2400" dirty="0"/>
              <a:t>5---</a:t>
            </a:r>
            <a:r>
              <a:rPr lang="zh-TW" sz="2400" dirty="0">
                <a:latin typeface="PMingLiu"/>
                <a:ea typeface="PMingLiu"/>
                <a:cs typeface="PMingLiu"/>
                <a:sym typeface="PMingLiu"/>
              </a:rPr>
              <a:t>各組上台</a:t>
            </a:r>
            <a:r>
              <a:rPr lang="zh-TW" sz="2400" dirty="0" smtClean="0">
                <a:latin typeface="PMingLiu"/>
                <a:ea typeface="PMingLiu"/>
                <a:cs typeface="PMingLiu"/>
                <a:sym typeface="PMingLiu"/>
              </a:rPr>
              <a:t>報告</a:t>
            </a:r>
            <a:endParaRPr lang="en-US" altLang="zh-TW" sz="2400" dirty="0" smtClean="0">
              <a:latin typeface="PMingLiu"/>
              <a:ea typeface="PMingLiu"/>
              <a:cs typeface="PMingLiu"/>
              <a:sym typeface="PMingLiu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1680"/>
              <a:buChar char="●"/>
            </a:pPr>
            <a:endParaRPr lang="en-US" sz="2400" dirty="0">
              <a:latin typeface="PMingLiu"/>
              <a:ea typeface="PMingLiu"/>
              <a:sym typeface="PMingLiu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1680"/>
              <a:buChar char="●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ae403ea3c_0_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580"/>
              <a:buFont typeface="Noto Sans Symbols"/>
              <a:buChar char="●"/>
            </a:pPr>
            <a:r>
              <a:rPr lang="zh-TW" sz="330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動手進行分類，說一說分類的依據</a:t>
            </a:r>
            <a:r>
              <a:rPr lang="zh-TW" sz="33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4500">
              <a:solidFill>
                <a:srgbClr val="FF0000"/>
              </a:solidFill>
            </a:endParaRPr>
          </a:p>
        </p:txBody>
      </p:sp>
      <p:sp>
        <p:nvSpPr>
          <p:cNvPr id="153" name="Google Shape;153;g12ae403ea3c_0_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sp>
        <p:nvSpPr>
          <p:cNvPr id="154" name="Google Shape;154;g12ae403ea3c_0_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sp>
        <p:nvSpPr>
          <p:cNvPr id="155" name="Google Shape;155;g12ae403ea3c_0_6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sp>
        <p:nvSpPr>
          <p:cNvPr id="157" name="Google Shape;157;g12ae403ea3c_0_6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156" name="Google Shape;156;g12ae403ea3c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8342" y="1609186"/>
            <a:ext cx="2662419" cy="371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2ae403ea3c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657" y="1609186"/>
            <a:ext cx="2865252" cy="363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2ae403ea3c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00" y="1683250"/>
            <a:ext cx="2865250" cy="36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ae403ea3c_0_47"/>
          <p:cNvSpPr txBox="1">
            <a:spLocks noGrp="1"/>
          </p:cNvSpPr>
          <p:nvPr>
            <p:ph type="title"/>
          </p:nvPr>
        </p:nvSpPr>
        <p:spPr>
          <a:xfrm>
            <a:off x="1484313" y="1395299"/>
            <a:ext cx="7923300" cy="43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580"/>
              <a:buFont typeface="Noto Sans Symbols"/>
              <a:buChar char="●"/>
            </a:pPr>
            <a:r>
              <a:rPr lang="zh-TW" sz="3300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做做看你發現那些物品容易堆疊?</a:t>
            </a:r>
            <a:br>
              <a:rPr lang="zh-TW" sz="3300" dirty="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</a:br>
            <a:endParaRPr sz="3300" dirty="0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66" name="Google Shape;166;g12ae403ea3c_0_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/>
          </a:p>
        </p:txBody>
      </p:sp>
      <p:pic>
        <p:nvPicPr>
          <p:cNvPr id="167" name="Google Shape;167;g12ae403ea3c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413" y="1671484"/>
            <a:ext cx="8386916" cy="424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2ae403ea3c_0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4494" y="4414684"/>
            <a:ext cx="3447844" cy="215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OpHse_TP01017070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741</Words>
  <Application>Microsoft Office PowerPoint</Application>
  <PresentationFormat>A4 紙張 (210x297 公釐)</PresentationFormat>
  <Paragraphs>62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Noto Sans Symbols</vt:lpstr>
      <vt:lpstr>PMingLiu</vt:lpstr>
      <vt:lpstr>PMingLiU</vt:lpstr>
      <vt:lpstr>Arial</vt:lpstr>
      <vt:lpstr>Georgia</vt:lpstr>
      <vt:lpstr>Times New Roman</vt:lpstr>
      <vt:lpstr>Verdana</vt:lpstr>
      <vt:lpstr>ParOpHse_TP01017070</vt:lpstr>
      <vt:lpstr>To teach an old dog new tricks??</vt:lpstr>
      <vt:lpstr>探究與實作教學經驗分享</vt:lpstr>
      <vt:lpstr>  授人以魚不如授人以漁</vt:lpstr>
      <vt:lpstr>探究與實作是什麼?</vt:lpstr>
      <vt:lpstr>    探究與實作的課程是什麼?</vt:lpstr>
      <vt:lpstr>課前準備(第五單元方盒圓罐球)</vt:lpstr>
      <vt:lpstr>課堂活動(布題)</vt:lpstr>
      <vt:lpstr>動手進行分類，說一說分類的依據?</vt:lpstr>
      <vt:lpstr>做做看你發現那些物品容易堆疊? </vt:lpstr>
      <vt:lpstr>     堆堆看，說一說你們怎樣堆才堆得又高又穩? </vt:lpstr>
      <vt:lpstr>做做看，你發現那些物品容易滾動?  </vt:lpstr>
      <vt:lpstr>各組上台報告</vt:lpstr>
      <vt:lpstr>評量方式</vt:lpstr>
      <vt:lpstr>教學省思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探究與實作教學經驗分享</dc:title>
  <dc:creator>Julia Liu</dc:creator>
  <cp:lastModifiedBy>xinyi</cp:lastModifiedBy>
  <cp:revision>21</cp:revision>
  <dcterms:created xsi:type="dcterms:W3CDTF">2022-03-23T14:12:00Z</dcterms:created>
  <dcterms:modified xsi:type="dcterms:W3CDTF">2022-05-18T06:58:56Z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TC010170701028</vt:lpwstr>
  </property>
  <property fmtid="{D5CDD505-2E9C-101B-9397-08002B2CF9AE}" pid="3" name="InternalTags">
    <vt:lpwstr/>
  </property>
  <property fmtid="{D5CDD505-2E9C-101B-9397-08002B2CF9AE}" pid="4" name="ContentTypeId">
    <vt:lpwstr>0x0101009D4095AFEE790E42B52CF3AD35B999BF040086E71550AC00CE488731BAE03648ABFB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Order">
    <vt:r8>9862200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