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2" r:id="rId5"/>
    <p:sldId id="260" r:id="rId6"/>
    <p:sldId id="267" r:id="rId7"/>
    <p:sldId id="270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97" d="100"/>
          <a:sy n="97" d="100"/>
        </p:scale>
        <p:origin x="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2021&#20449;&#32681;%20&#35264;&#35506;&#30456;&#29255;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67645" y="293510"/>
            <a:ext cx="8094133" cy="2935112"/>
          </a:xfrm>
        </p:spPr>
        <p:txBody>
          <a:bodyPr/>
          <a:lstStyle/>
          <a:p>
            <a:r>
              <a:rPr lang="en-US" altLang="zh-TW" dirty="0"/>
              <a:t>3.1:</a:t>
            </a:r>
            <a:r>
              <a:rPr lang="zh-TW" altLang="zh-TW" dirty="0" smtClean="0"/>
              <a:t>跨</a:t>
            </a:r>
            <a:r>
              <a:rPr lang="zh-TW" altLang="zh-TW" dirty="0"/>
              <a:t>領域教學實例探討 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676400" y="5089411"/>
            <a:ext cx="7766936" cy="1096899"/>
          </a:xfrm>
        </p:spPr>
        <p:txBody>
          <a:bodyPr>
            <a:normAutofit/>
          </a:bodyPr>
          <a:lstStyle/>
          <a:p>
            <a:r>
              <a:rPr lang="zh-TW" altLang="zh-TW" sz="2400" dirty="0" smtClean="0"/>
              <a:t>黃</a:t>
            </a:r>
            <a:r>
              <a:rPr lang="zh-TW" altLang="zh-TW" sz="2400" dirty="0"/>
              <a:t>筱媖報告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18013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2359"/>
          </a:xfrm>
        </p:spPr>
        <p:txBody>
          <a:bodyPr>
            <a:normAutofit/>
          </a:bodyPr>
          <a:lstStyle/>
          <a:p>
            <a:r>
              <a:rPr lang="zh-TW" altLang="zh-TW" sz="4800" dirty="0" smtClean="0"/>
              <a:t>跨</a:t>
            </a:r>
            <a:r>
              <a:rPr lang="zh-TW" altLang="zh-TW" sz="4800" dirty="0"/>
              <a:t>領域教學探究實作 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710559"/>
            <a:ext cx="8596668" cy="4330803"/>
          </a:xfrm>
        </p:spPr>
        <p:txBody>
          <a:bodyPr/>
          <a:lstStyle/>
          <a:p>
            <a:r>
              <a:rPr lang="zh-TW" altLang="zh-TW" sz="3200" dirty="0"/>
              <a:t>跨領域教學策略</a:t>
            </a:r>
            <a:r>
              <a:rPr lang="en-US" altLang="zh-TW" sz="3200" dirty="0"/>
              <a:t>/</a:t>
            </a:r>
            <a:r>
              <a:rPr lang="zh-TW" altLang="zh-TW" sz="3200" dirty="0"/>
              <a:t>型式</a:t>
            </a:r>
            <a:r>
              <a:rPr lang="en-US" altLang="zh-TW" sz="3200" dirty="0"/>
              <a:t>: </a:t>
            </a:r>
            <a:endParaRPr lang="en-US" altLang="zh-TW" sz="3200" dirty="0" smtClean="0"/>
          </a:p>
          <a:p>
            <a:pPr marL="0" indent="0">
              <a:buNone/>
            </a:pPr>
            <a:r>
              <a:rPr lang="zh-TW" altLang="en-US" sz="3200" dirty="0"/>
              <a:t> </a:t>
            </a:r>
            <a:r>
              <a:rPr lang="zh-TW" altLang="en-US" sz="2800" dirty="0" smtClean="0"/>
              <a:t>  </a:t>
            </a:r>
            <a:r>
              <a:rPr lang="en-US" altLang="zh-TW" sz="2800" dirty="0"/>
              <a:t>1.</a:t>
            </a:r>
            <a:r>
              <a:rPr lang="zh-TW" altLang="zh-TW" sz="2800" dirty="0"/>
              <a:t>教材內容</a:t>
            </a:r>
            <a:r>
              <a:rPr lang="en-US" altLang="zh-TW" sz="2800" dirty="0"/>
              <a:t>: </a:t>
            </a:r>
            <a:endParaRPr lang="zh-TW" altLang="zh-TW" sz="2800" dirty="0"/>
          </a:p>
          <a:p>
            <a:r>
              <a:rPr lang="zh-TW" altLang="zh-TW" sz="2800" dirty="0"/>
              <a:t>＊閩南語第五冊第一課＂食晝＂這個單元 </a:t>
            </a:r>
          </a:p>
          <a:p>
            <a:r>
              <a:rPr lang="zh-TW" altLang="zh-TW" sz="2800" dirty="0"/>
              <a:t>＊健康領域「食物與營養」 </a:t>
            </a:r>
          </a:p>
          <a:p>
            <a:r>
              <a:rPr lang="zh-TW" altLang="zh-TW" sz="2800" dirty="0"/>
              <a:t>＊自然科學領域「生蛋與熟蛋的差別」 </a:t>
            </a:r>
          </a:p>
          <a:p>
            <a:endParaRPr lang="en-US" altLang="zh-TW" sz="3200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2388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9297"/>
          </a:xfrm>
        </p:spPr>
        <p:txBody>
          <a:bodyPr>
            <a:normAutofit fontScale="90000"/>
          </a:bodyPr>
          <a:lstStyle/>
          <a:p>
            <a:r>
              <a:rPr lang="zh-TW" altLang="zh-TW" sz="4800" dirty="0">
                <a:solidFill>
                  <a:srgbClr val="90C226"/>
                </a:solidFill>
              </a:rPr>
              <a:t>跨領域教學探究實作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608083"/>
            <a:ext cx="8596668" cy="4433279"/>
          </a:xfrm>
        </p:spPr>
        <p:txBody>
          <a:bodyPr>
            <a:normAutofit/>
          </a:bodyPr>
          <a:lstStyle/>
          <a:p>
            <a:r>
              <a:rPr lang="zh-TW" altLang="zh-TW" sz="3200" dirty="0"/>
              <a:t>跨領域教學策略</a:t>
            </a:r>
            <a:r>
              <a:rPr lang="en-US" altLang="zh-TW" sz="3200" dirty="0"/>
              <a:t>/</a:t>
            </a:r>
            <a:r>
              <a:rPr lang="zh-TW" altLang="zh-TW" sz="3200" dirty="0"/>
              <a:t>型式</a:t>
            </a:r>
            <a:r>
              <a:rPr lang="en-US" altLang="zh-TW" sz="3200" dirty="0"/>
              <a:t>: </a:t>
            </a:r>
            <a:endParaRPr lang="en-US" altLang="zh-TW" sz="3200" dirty="0" smtClean="0"/>
          </a:p>
          <a:p>
            <a:pPr marL="0" indent="0">
              <a:buNone/>
            </a:pPr>
            <a:r>
              <a:rPr lang="zh-TW" altLang="en-US" sz="3200" dirty="0"/>
              <a:t> </a:t>
            </a:r>
            <a:r>
              <a:rPr lang="zh-TW" altLang="en-US" sz="3200" dirty="0" smtClean="0"/>
              <a:t>  </a:t>
            </a:r>
            <a:r>
              <a:rPr lang="en-US" altLang="zh-TW" sz="2800" dirty="0" smtClean="0"/>
              <a:t>2</a:t>
            </a:r>
            <a:r>
              <a:rPr lang="en-US" altLang="zh-TW" sz="2800" dirty="0"/>
              <a:t>.</a:t>
            </a:r>
            <a:r>
              <a:rPr lang="zh-TW" altLang="zh-TW" sz="2800" dirty="0"/>
              <a:t>教學目標</a:t>
            </a:r>
            <a:r>
              <a:rPr lang="en-US" altLang="zh-TW" sz="2800" dirty="0"/>
              <a:t>: </a:t>
            </a:r>
            <a:r>
              <a:rPr lang="zh-TW" altLang="zh-TW" sz="2800" dirty="0"/>
              <a:t>　</a:t>
            </a:r>
          </a:p>
          <a:p>
            <a:r>
              <a:rPr lang="en-US" altLang="zh-TW" sz="2800" dirty="0"/>
              <a:t> (1) </a:t>
            </a:r>
            <a:r>
              <a:rPr lang="zh-TW" altLang="zh-TW" sz="2800" dirty="0"/>
              <a:t>能聽懂各種蛋的閩南語說法。 </a:t>
            </a:r>
          </a:p>
          <a:p>
            <a:r>
              <a:rPr lang="en-US" altLang="zh-TW" sz="2800" dirty="0"/>
              <a:t> (2) </a:t>
            </a:r>
            <a:r>
              <a:rPr lang="zh-TW" altLang="zh-TW" sz="2800" dirty="0"/>
              <a:t>能用閩南語說出這是什麼蛋的句型。 </a:t>
            </a:r>
          </a:p>
          <a:p>
            <a:r>
              <a:rPr lang="en-US" altLang="zh-TW" sz="2800" dirty="0"/>
              <a:t> (3) </a:t>
            </a:r>
            <a:r>
              <a:rPr lang="zh-TW" altLang="zh-TW" sz="2800" dirty="0"/>
              <a:t>能運用學過的語詞分組討論，並寫出各種蛋</a:t>
            </a:r>
            <a:r>
              <a:rPr lang="zh-TW" altLang="zh-TW" sz="2800" dirty="0" smtClean="0"/>
              <a:t>的</a:t>
            </a:r>
            <a:r>
              <a:rPr lang="zh-TW" altLang="en-US" sz="2800" dirty="0" smtClean="0"/>
              <a:t> </a:t>
            </a:r>
            <a:endParaRPr lang="en-US" altLang="zh-TW" sz="2800" dirty="0" smtClean="0"/>
          </a:p>
          <a:p>
            <a:r>
              <a:rPr lang="zh-TW" altLang="en-US" sz="2800" dirty="0"/>
              <a:t> </a:t>
            </a:r>
            <a:r>
              <a:rPr lang="zh-TW" altLang="en-US" sz="2800" dirty="0" smtClean="0"/>
              <a:t>     </a:t>
            </a:r>
            <a:r>
              <a:rPr lang="zh-TW" altLang="zh-TW" sz="2800" dirty="0" smtClean="0"/>
              <a:t>名稱</a:t>
            </a:r>
            <a:r>
              <a:rPr lang="zh-TW" altLang="zh-TW" sz="2800" dirty="0"/>
              <a:t>以及簡單的字詞。 </a:t>
            </a:r>
          </a:p>
          <a:p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73419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2945"/>
          </a:xfrm>
        </p:spPr>
        <p:txBody>
          <a:bodyPr/>
          <a:lstStyle/>
          <a:p>
            <a:r>
              <a:rPr lang="zh-TW" altLang="zh-TW" sz="4800" dirty="0">
                <a:solidFill>
                  <a:srgbClr val="90C226"/>
                </a:solidFill>
              </a:rPr>
              <a:t>跨領域教學探究實作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718441"/>
            <a:ext cx="8596668" cy="4795248"/>
          </a:xfrm>
        </p:spPr>
        <p:txBody>
          <a:bodyPr>
            <a:normAutofit fontScale="85000" lnSpcReduction="10000"/>
          </a:bodyPr>
          <a:lstStyle/>
          <a:p>
            <a:r>
              <a:rPr lang="zh-TW" altLang="zh-TW" sz="3200" dirty="0"/>
              <a:t>跨領域教學策略</a:t>
            </a:r>
            <a:r>
              <a:rPr lang="en-US" altLang="zh-TW" sz="3200" dirty="0"/>
              <a:t>/</a:t>
            </a:r>
            <a:r>
              <a:rPr lang="zh-TW" altLang="zh-TW" sz="3200" dirty="0"/>
              <a:t>型式</a:t>
            </a:r>
            <a:r>
              <a:rPr lang="en-US" altLang="zh-TW" sz="3200" dirty="0"/>
              <a:t>: </a:t>
            </a:r>
            <a:endParaRPr lang="en-US" altLang="zh-TW" sz="3200" dirty="0" smtClean="0"/>
          </a:p>
          <a:p>
            <a:pPr marL="0" indent="0">
              <a:buNone/>
            </a:pPr>
            <a:r>
              <a:rPr lang="zh-TW" altLang="en-US" sz="3200" dirty="0" smtClean="0"/>
              <a:t>   </a:t>
            </a:r>
            <a:r>
              <a:rPr lang="zh-TW" altLang="en-US" sz="3000" dirty="0" smtClean="0"/>
              <a:t> </a:t>
            </a:r>
            <a:r>
              <a:rPr lang="en-US" altLang="zh-TW" sz="3000" dirty="0"/>
              <a:t>3.</a:t>
            </a:r>
            <a:r>
              <a:rPr lang="zh-TW" altLang="zh-TW" sz="3000" dirty="0"/>
              <a:t>教學活動</a:t>
            </a:r>
            <a:r>
              <a:rPr lang="en-US" altLang="zh-TW" sz="3000" dirty="0"/>
              <a:t>: </a:t>
            </a:r>
            <a:endParaRPr lang="zh-TW" altLang="zh-TW" sz="3000" dirty="0"/>
          </a:p>
          <a:p>
            <a:r>
              <a:rPr lang="en-US" altLang="zh-TW" sz="3000" dirty="0"/>
              <a:t> (1)</a:t>
            </a:r>
            <a:r>
              <a:rPr lang="zh-TW" altLang="zh-TW" sz="3000" dirty="0"/>
              <a:t>老師將生蛋與熟蛋分給每組成員，請學生猜猜看</a:t>
            </a:r>
            <a:r>
              <a:rPr lang="zh-TW" altLang="zh-TW" sz="3000" dirty="0" smtClean="0"/>
              <a:t>哪</a:t>
            </a:r>
            <a:r>
              <a:rPr lang="zh-TW" altLang="en-US" sz="3000" dirty="0" smtClean="0"/>
              <a:t>  </a:t>
            </a:r>
            <a:endParaRPr lang="en-US" altLang="zh-TW" sz="3000" dirty="0" smtClean="0"/>
          </a:p>
          <a:p>
            <a:r>
              <a:rPr lang="zh-TW" altLang="en-US" sz="3000" dirty="0"/>
              <a:t> </a:t>
            </a:r>
            <a:r>
              <a:rPr lang="zh-TW" altLang="en-US" sz="3000" dirty="0" smtClean="0"/>
              <a:t>    </a:t>
            </a:r>
            <a:r>
              <a:rPr lang="zh-TW" altLang="zh-TW" sz="3000" dirty="0" smtClean="0"/>
              <a:t>一個</a:t>
            </a:r>
            <a:r>
              <a:rPr lang="zh-TW" altLang="zh-TW" sz="3000" dirty="0"/>
              <a:t>是生的，並將她打入碗裡。正確得到</a:t>
            </a:r>
            <a:r>
              <a:rPr lang="zh-TW" altLang="zh-TW" sz="3000" dirty="0" smtClean="0"/>
              <a:t>一分</a:t>
            </a:r>
            <a:r>
              <a:rPr lang="zh-TW" altLang="zh-TW" sz="3000" dirty="0"/>
              <a:t>，</a:t>
            </a:r>
            <a:r>
              <a:rPr lang="zh-TW" altLang="zh-TW" sz="3000" dirty="0" smtClean="0"/>
              <a:t>並</a:t>
            </a:r>
            <a:endParaRPr lang="en-US" altLang="zh-TW" sz="3000" dirty="0" smtClean="0"/>
          </a:p>
          <a:p>
            <a:r>
              <a:rPr lang="zh-TW" altLang="en-US" sz="3000" dirty="0"/>
              <a:t> </a:t>
            </a:r>
            <a:r>
              <a:rPr lang="zh-TW" altLang="en-US" sz="3000" dirty="0" smtClean="0"/>
              <a:t>    </a:t>
            </a:r>
            <a:r>
              <a:rPr lang="zh-TW" altLang="zh-TW" sz="3000" dirty="0" smtClean="0"/>
              <a:t>將</a:t>
            </a:r>
            <a:r>
              <a:rPr lang="zh-TW" altLang="zh-TW" sz="3000" dirty="0"/>
              <a:t>熟蛋對切觀察。 </a:t>
            </a:r>
            <a:r>
              <a:rPr lang="en-US" altLang="zh-TW" sz="3000" dirty="0" smtClean="0">
                <a:hlinkClick r:id="rId2" action="ppaction://hlinkfile"/>
              </a:rPr>
              <a:t>2021</a:t>
            </a:r>
            <a:r>
              <a:rPr lang="zh-TW" altLang="en-US" sz="3000" dirty="0" smtClean="0">
                <a:hlinkClick r:id="rId2" action="ppaction://hlinkfile"/>
              </a:rPr>
              <a:t>信義 觀課相片</a:t>
            </a:r>
            <a:endParaRPr lang="zh-TW" altLang="zh-TW" sz="3000" dirty="0"/>
          </a:p>
          <a:p>
            <a:r>
              <a:rPr lang="en-US" altLang="zh-TW" sz="3000" dirty="0"/>
              <a:t> (2)</a:t>
            </a:r>
            <a:r>
              <a:rPr lang="zh-TW" altLang="zh-TW" sz="3000" dirty="0"/>
              <a:t>引導學生觀看『空中母語教室〈閩南語〉單元』</a:t>
            </a:r>
            <a:r>
              <a:rPr lang="zh-TW" altLang="zh-TW" sz="3000" dirty="0" smtClean="0"/>
              <a:t>內</a:t>
            </a:r>
            <a:endParaRPr lang="en-US" altLang="zh-TW" sz="3000" dirty="0" smtClean="0"/>
          </a:p>
          <a:p>
            <a:r>
              <a:rPr lang="zh-TW" altLang="en-US" sz="3000" dirty="0"/>
              <a:t> </a:t>
            </a:r>
            <a:r>
              <a:rPr lang="zh-TW" altLang="en-US" sz="3000" dirty="0" smtClean="0"/>
              <a:t>    </a:t>
            </a:r>
            <a:r>
              <a:rPr lang="zh-TW" altLang="zh-TW" sz="3000" dirty="0" smtClean="0"/>
              <a:t>容</a:t>
            </a:r>
            <a:r>
              <a:rPr lang="en-US" altLang="zh-TW" sz="3000" dirty="0"/>
              <a:t>,</a:t>
            </a:r>
            <a:r>
              <a:rPr lang="zh-TW" altLang="zh-TW" sz="3000" dirty="0"/>
              <a:t>並提問</a:t>
            </a:r>
            <a:r>
              <a:rPr lang="en-US" altLang="zh-TW" sz="3000" dirty="0"/>
              <a:t>:</a:t>
            </a:r>
            <a:r>
              <a:rPr lang="zh-TW" altLang="zh-TW" sz="3000" dirty="0"/>
              <a:t>（你敢知影這是啥物卵？） </a:t>
            </a:r>
          </a:p>
          <a:p>
            <a:r>
              <a:rPr lang="en-US" altLang="zh-TW" sz="3000" dirty="0"/>
              <a:t> (3)</a:t>
            </a:r>
            <a:r>
              <a:rPr lang="zh-TW" altLang="zh-TW" sz="3000" dirty="0"/>
              <a:t>學生分組進行語詞練習討論</a:t>
            </a:r>
            <a:r>
              <a:rPr lang="en-US" altLang="zh-TW" sz="3000" dirty="0"/>
              <a:t>,</a:t>
            </a:r>
            <a:r>
              <a:rPr lang="zh-TW" altLang="zh-TW" sz="3000" dirty="0"/>
              <a:t>將答案寫在小白板上。 </a:t>
            </a:r>
          </a:p>
          <a:p>
            <a:r>
              <a:rPr lang="en-US" altLang="zh-TW" sz="3000" dirty="0"/>
              <a:t> (4)</a:t>
            </a:r>
            <a:r>
              <a:rPr lang="zh-TW" altLang="zh-TW" sz="3000" dirty="0"/>
              <a:t>回家完成作業。 </a:t>
            </a:r>
          </a:p>
          <a:p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58475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7179"/>
          </a:xfrm>
        </p:spPr>
        <p:txBody>
          <a:bodyPr>
            <a:normAutofit fontScale="90000"/>
          </a:bodyPr>
          <a:lstStyle/>
          <a:p>
            <a:r>
              <a:rPr lang="zh-TW" altLang="zh-TW" sz="4800" dirty="0">
                <a:solidFill>
                  <a:srgbClr val="90C226"/>
                </a:solidFill>
              </a:rPr>
              <a:t>跨領域教學探究實作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608083"/>
            <a:ext cx="8929510" cy="4849161"/>
          </a:xfrm>
        </p:spPr>
        <p:txBody>
          <a:bodyPr>
            <a:normAutofit/>
          </a:bodyPr>
          <a:lstStyle/>
          <a:p>
            <a:r>
              <a:rPr lang="zh-TW" altLang="zh-TW" sz="3200" dirty="0"/>
              <a:t>跨領域教學策略</a:t>
            </a:r>
            <a:r>
              <a:rPr lang="en-US" altLang="zh-TW" sz="3200" dirty="0"/>
              <a:t>/</a:t>
            </a:r>
            <a:r>
              <a:rPr lang="zh-TW" altLang="zh-TW" sz="3200" dirty="0"/>
              <a:t>型式</a:t>
            </a:r>
            <a:r>
              <a:rPr lang="en-US" altLang="zh-TW" sz="3200" dirty="0" smtClean="0"/>
              <a:t>:</a:t>
            </a:r>
          </a:p>
          <a:p>
            <a:pPr marL="0" indent="0">
              <a:buNone/>
            </a:pPr>
            <a:r>
              <a:rPr lang="zh-TW" altLang="en-US" sz="3200" dirty="0"/>
              <a:t> </a:t>
            </a:r>
            <a:r>
              <a:rPr lang="zh-TW" altLang="en-US" sz="3200" dirty="0" smtClean="0"/>
              <a:t>  </a:t>
            </a:r>
            <a:r>
              <a:rPr lang="en-US" altLang="zh-TW" sz="2800" dirty="0" smtClean="0"/>
              <a:t>4</a:t>
            </a:r>
            <a:r>
              <a:rPr lang="en-US" altLang="zh-TW" sz="2800" dirty="0"/>
              <a:t>.</a:t>
            </a:r>
            <a:r>
              <a:rPr lang="zh-TW" altLang="zh-TW" sz="2800" dirty="0"/>
              <a:t>教學省思</a:t>
            </a:r>
            <a:r>
              <a:rPr lang="en-US" altLang="zh-TW" sz="2800" dirty="0"/>
              <a:t>: </a:t>
            </a:r>
            <a:endParaRPr lang="zh-TW" altLang="zh-TW" sz="2800" dirty="0"/>
          </a:p>
          <a:p>
            <a:r>
              <a:rPr lang="en-US" altLang="zh-TW" sz="2800" dirty="0"/>
              <a:t> (1)</a:t>
            </a:r>
            <a:r>
              <a:rPr lang="zh-TW" altLang="zh-TW" sz="2800" dirty="0"/>
              <a:t>學生討論句型練習時，會受限在閩南語表達能力</a:t>
            </a:r>
            <a:r>
              <a:rPr lang="zh-TW" altLang="zh-TW" sz="2800" dirty="0" smtClean="0"/>
              <a:t>不</a:t>
            </a:r>
            <a:endParaRPr lang="en-US" altLang="zh-TW" sz="2800" dirty="0" smtClean="0"/>
          </a:p>
          <a:p>
            <a:r>
              <a:rPr lang="zh-TW" altLang="en-US" sz="2800" dirty="0"/>
              <a:t> </a:t>
            </a:r>
            <a:r>
              <a:rPr lang="zh-TW" altLang="en-US" sz="2800" dirty="0" smtClean="0"/>
              <a:t>    </a:t>
            </a:r>
            <a:r>
              <a:rPr lang="zh-TW" altLang="zh-TW" sz="2800" dirty="0" smtClean="0"/>
              <a:t>足</a:t>
            </a:r>
            <a:r>
              <a:rPr lang="zh-TW" altLang="zh-TW" sz="2800" dirty="0"/>
              <a:t>，只有一組有講到較完整句型答案</a:t>
            </a:r>
            <a:r>
              <a:rPr lang="en-US" altLang="zh-TW" sz="2800" dirty="0"/>
              <a:t>,</a:t>
            </a:r>
            <a:r>
              <a:rPr lang="zh-TW" altLang="zh-TW" sz="2800" dirty="0"/>
              <a:t>其餘</a:t>
            </a:r>
            <a:r>
              <a:rPr lang="zh-TW" altLang="zh-TW" sz="2800" dirty="0" smtClean="0"/>
              <a:t>需老師</a:t>
            </a:r>
            <a:endParaRPr lang="en-US" altLang="zh-TW" sz="2800" dirty="0" smtClean="0"/>
          </a:p>
          <a:p>
            <a:r>
              <a:rPr lang="zh-TW" altLang="en-US" sz="2800" dirty="0"/>
              <a:t> </a:t>
            </a:r>
            <a:r>
              <a:rPr lang="zh-TW" altLang="en-US" sz="2800" dirty="0" smtClean="0"/>
              <a:t>    </a:t>
            </a:r>
            <a:r>
              <a:rPr lang="zh-TW" altLang="zh-TW" sz="2800" dirty="0" smtClean="0"/>
              <a:t>多</a:t>
            </a:r>
            <a:r>
              <a:rPr lang="zh-TW" altLang="zh-TW" sz="2800" dirty="0"/>
              <a:t>力引導。 </a:t>
            </a:r>
          </a:p>
          <a:p>
            <a:r>
              <a:rPr lang="en-US" altLang="zh-TW" sz="2800" dirty="0"/>
              <a:t> (2)</a:t>
            </a:r>
            <a:r>
              <a:rPr lang="zh-TW" altLang="zh-TW" sz="2800" dirty="0"/>
              <a:t>學生改寫句型時會較缺乏創意。 </a:t>
            </a:r>
          </a:p>
        </p:txBody>
      </p:sp>
    </p:spTree>
    <p:extLst>
      <p:ext uri="{BB962C8B-B14F-4D97-AF65-F5344CB8AC3E}">
        <p14:creationId xmlns:p14="http://schemas.microsoft.com/office/powerpoint/2010/main" val="162940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2359"/>
          </a:xfrm>
        </p:spPr>
        <p:txBody>
          <a:bodyPr/>
          <a:lstStyle/>
          <a:p>
            <a:r>
              <a:rPr lang="zh-TW" altLang="zh-TW" sz="4800" dirty="0">
                <a:solidFill>
                  <a:srgbClr val="90C226"/>
                </a:solidFill>
              </a:rPr>
              <a:t>跨領域教學探究實作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686911"/>
            <a:ext cx="8596668" cy="4354452"/>
          </a:xfrm>
        </p:spPr>
        <p:txBody>
          <a:bodyPr>
            <a:normAutofit/>
          </a:bodyPr>
          <a:lstStyle/>
          <a:p>
            <a:r>
              <a:rPr lang="zh-TW" altLang="zh-TW" sz="3200" dirty="0"/>
              <a:t>跨領域教學策略</a:t>
            </a:r>
            <a:r>
              <a:rPr lang="en-US" altLang="zh-TW" sz="3200" dirty="0"/>
              <a:t>/</a:t>
            </a:r>
            <a:r>
              <a:rPr lang="zh-TW" altLang="zh-TW" sz="3200" dirty="0"/>
              <a:t>型式</a:t>
            </a:r>
            <a:r>
              <a:rPr lang="en-US" altLang="zh-TW" sz="3200" dirty="0"/>
              <a:t>: </a:t>
            </a:r>
            <a:endParaRPr lang="en-US" altLang="zh-TW" sz="3200" dirty="0" smtClean="0"/>
          </a:p>
          <a:p>
            <a:endParaRPr lang="en-US" altLang="zh-TW" sz="3200" dirty="0"/>
          </a:p>
          <a:p>
            <a:r>
              <a:rPr lang="en-US" altLang="zh-TW" sz="2800" dirty="0"/>
              <a:t>5.</a:t>
            </a:r>
            <a:r>
              <a:rPr lang="zh-TW" altLang="zh-TW" sz="2800" dirty="0"/>
              <a:t>教學評量方式</a:t>
            </a:r>
            <a:r>
              <a:rPr lang="en-US" altLang="zh-TW" sz="2800" dirty="0"/>
              <a:t>:</a:t>
            </a:r>
            <a:r>
              <a:rPr lang="zh-TW" altLang="zh-TW" sz="2800" dirty="0"/>
              <a:t>口頭報告評量 </a:t>
            </a:r>
          </a:p>
          <a:p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40847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2945"/>
          </a:xfrm>
        </p:spPr>
        <p:txBody>
          <a:bodyPr/>
          <a:lstStyle/>
          <a:p>
            <a:r>
              <a:rPr lang="zh-TW" altLang="zh-TW" sz="4800" dirty="0">
                <a:solidFill>
                  <a:srgbClr val="90C226"/>
                </a:solidFill>
              </a:rPr>
              <a:t>跨領域教學探究實作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663262"/>
            <a:ext cx="8748888" cy="4378101"/>
          </a:xfrm>
        </p:spPr>
        <p:txBody>
          <a:bodyPr>
            <a:normAutofit/>
          </a:bodyPr>
          <a:lstStyle/>
          <a:p>
            <a:r>
              <a:rPr lang="zh-TW" altLang="zh-TW" sz="3200" dirty="0"/>
              <a:t>跨領域教學策略</a:t>
            </a:r>
            <a:r>
              <a:rPr lang="en-US" altLang="zh-TW" sz="3200" dirty="0"/>
              <a:t>/</a:t>
            </a:r>
            <a:r>
              <a:rPr lang="zh-TW" altLang="zh-TW" sz="3200" dirty="0"/>
              <a:t>型式</a:t>
            </a:r>
            <a:r>
              <a:rPr lang="en-US" altLang="zh-TW" sz="3200" dirty="0"/>
              <a:t>: </a:t>
            </a:r>
            <a:endParaRPr lang="en-US" altLang="zh-TW" sz="3200" dirty="0" smtClean="0"/>
          </a:p>
          <a:p>
            <a:r>
              <a:rPr lang="en-US" altLang="zh-TW" sz="2800" dirty="0"/>
              <a:t>6.</a:t>
            </a:r>
            <a:r>
              <a:rPr lang="zh-TW" altLang="zh-TW" sz="2800" dirty="0"/>
              <a:t>教學省思</a:t>
            </a:r>
            <a:r>
              <a:rPr lang="en-US" altLang="zh-TW" sz="2800" dirty="0"/>
              <a:t>: </a:t>
            </a:r>
            <a:endParaRPr lang="zh-TW" altLang="zh-TW" sz="2800" dirty="0"/>
          </a:p>
          <a:p>
            <a:r>
              <a:rPr lang="en-US" altLang="zh-TW" sz="2800" dirty="0"/>
              <a:t>  </a:t>
            </a:r>
            <a:r>
              <a:rPr lang="zh-TW" altLang="zh-TW" sz="2800" dirty="0"/>
              <a:t>這堂課的活動是引導學生觀看『空中母語教室〈</a:t>
            </a:r>
            <a:r>
              <a:rPr lang="zh-TW" altLang="zh-TW" sz="2800" dirty="0" smtClean="0"/>
              <a:t>閩</a:t>
            </a:r>
            <a:endParaRPr lang="en-US" altLang="zh-TW" sz="2800" dirty="0" smtClean="0"/>
          </a:p>
          <a:p>
            <a:r>
              <a:rPr lang="zh-TW" altLang="en-US" sz="2800" dirty="0"/>
              <a:t> </a:t>
            </a:r>
            <a:r>
              <a:rPr lang="zh-TW" altLang="en-US" sz="2800" dirty="0" smtClean="0"/>
              <a:t> </a:t>
            </a:r>
            <a:r>
              <a:rPr lang="zh-TW" altLang="zh-TW" sz="2800" dirty="0" smtClean="0"/>
              <a:t>南</a:t>
            </a:r>
            <a:r>
              <a:rPr lang="zh-TW" altLang="zh-TW" sz="2800" dirty="0"/>
              <a:t>語〉單元』內容</a:t>
            </a:r>
            <a:r>
              <a:rPr lang="en-US" altLang="zh-TW" sz="2800" dirty="0"/>
              <a:t>,</a:t>
            </a:r>
            <a:r>
              <a:rPr lang="zh-TW" altLang="zh-TW" sz="2800" dirty="0"/>
              <a:t>因受限於閩南語表達能力</a:t>
            </a:r>
            <a:r>
              <a:rPr lang="zh-TW" altLang="zh-TW" sz="2800" dirty="0" smtClean="0"/>
              <a:t>不足，</a:t>
            </a:r>
            <a:r>
              <a:rPr lang="zh-TW" altLang="en-US" sz="2800" dirty="0" smtClean="0"/>
              <a:t> </a:t>
            </a:r>
            <a:endParaRPr lang="en-US" altLang="zh-TW" sz="2800" dirty="0" smtClean="0"/>
          </a:p>
          <a:p>
            <a:r>
              <a:rPr lang="zh-TW" altLang="en-US" sz="2800" dirty="0"/>
              <a:t> </a:t>
            </a:r>
            <a:r>
              <a:rPr lang="zh-TW" altLang="en-US" sz="2800" dirty="0" smtClean="0"/>
              <a:t> </a:t>
            </a:r>
            <a:r>
              <a:rPr lang="zh-TW" altLang="zh-TW" sz="2800" dirty="0" smtClean="0"/>
              <a:t>跟</a:t>
            </a:r>
            <a:r>
              <a:rPr lang="zh-TW" altLang="zh-TW" sz="2800" dirty="0"/>
              <a:t>課本上＂食晝＂這個單元語詞有所相關</a:t>
            </a:r>
            <a:r>
              <a:rPr lang="en-US" altLang="zh-TW" sz="2800" dirty="0"/>
              <a:t>,</a:t>
            </a:r>
            <a:r>
              <a:rPr lang="zh-TW" altLang="zh-TW" sz="2800" dirty="0"/>
              <a:t>教師</a:t>
            </a:r>
            <a:r>
              <a:rPr lang="zh-TW" altLang="zh-TW" sz="2800" dirty="0" smtClean="0"/>
              <a:t>應該</a:t>
            </a:r>
            <a:endParaRPr lang="en-US" altLang="zh-TW" sz="2800" dirty="0" smtClean="0"/>
          </a:p>
          <a:p>
            <a:r>
              <a:rPr lang="zh-TW" altLang="en-US" sz="2800" dirty="0"/>
              <a:t> </a:t>
            </a:r>
            <a:r>
              <a:rPr lang="zh-TW" altLang="en-US" sz="2800" dirty="0" smtClean="0"/>
              <a:t> </a:t>
            </a:r>
            <a:r>
              <a:rPr lang="zh-TW" altLang="zh-TW" sz="2800" dirty="0" smtClean="0"/>
              <a:t>在</a:t>
            </a:r>
            <a:r>
              <a:rPr lang="zh-TW" altLang="zh-TW" sz="2800" dirty="0"/>
              <a:t>介紹本課前</a:t>
            </a:r>
            <a:r>
              <a:rPr lang="en-US" altLang="zh-TW" sz="2800" dirty="0"/>
              <a:t>,</a:t>
            </a:r>
            <a:r>
              <a:rPr lang="zh-TW" altLang="zh-TW" sz="2800" dirty="0"/>
              <a:t>先結合電腦課</a:t>
            </a:r>
            <a:r>
              <a:rPr lang="en-US" altLang="zh-TW" sz="2800" dirty="0"/>
              <a:t>,</a:t>
            </a:r>
            <a:r>
              <a:rPr lang="zh-TW" altLang="zh-TW" sz="2800" dirty="0"/>
              <a:t>讓學生先</a:t>
            </a:r>
            <a:r>
              <a:rPr lang="zh-TW" altLang="zh-TW" sz="2800" dirty="0" smtClean="0"/>
              <a:t>搜尋</a:t>
            </a:r>
            <a:r>
              <a:rPr lang="zh-TW" altLang="zh-TW" sz="2800" dirty="0"/>
              <a:t>、</a:t>
            </a:r>
            <a:r>
              <a:rPr lang="zh-TW" altLang="zh-TW" sz="2800" dirty="0" smtClean="0"/>
              <a:t>主動</a:t>
            </a:r>
            <a:endParaRPr lang="en-US" altLang="zh-TW" sz="2800" dirty="0" smtClean="0"/>
          </a:p>
          <a:p>
            <a:r>
              <a:rPr lang="zh-TW" altLang="en-US" sz="2800" dirty="0"/>
              <a:t> </a:t>
            </a:r>
            <a:r>
              <a:rPr lang="zh-TW" altLang="en-US" sz="2800" dirty="0" smtClean="0"/>
              <a:t> </a:t>
            </a:r>
            <a:r>
              <a:rPr lang="zh-TW" altLang="zh-TW" sz="2800" dirty="0" smtClean="0"/>
              <a:t>認識</a:t>
            </a:r>
            <a:r>
              <a:rPr lang="zh-TW" altLang="zh-TW" sz="2800" dirty="0"/>
              <a:t>各種蛋的名稱及營養素。</a:t>
            </a:r>
          </a:p>
          <a:p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0674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03331" y="3098638"/>
            <a:ext cx="3436884" cy="953101"/>
          </a:xfrm>
        </p:spPr>
        <p:txBody>
          <a:bodyPr>
            <a:normAutofit/>
          </a:bodyPr>
          <a:lstStyle/>
          <a:p>
            <a:r>
              <a:rPr lang="zh-TW" altLang="en-US" sz="4800" dirty="0"/>
              <a:t>感謝聆聽</a:t>
            </a:r>
          </a:p>
        </p:txBody>
      </p:sp>
    </p:spTree>
    <p:extLst>
      <p:ext uri="{BB962C8B-B14F-4D97-AF65-F5344CB8AC3E}">
        <p14:creationId xmlns:p14="http://schemas.microsoft.com/office/powerpoint/2010/main" val="203848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多面向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54</TotalTime>
  <Words>407</Words>
  <Application>Microsoft Office PowerPoint</Application>
  <PresentationFormat>寬螢幕</PresentationFormat>
  <Paragraphs>45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3" baseType="lpstr">
      <vt:lpstr>微軟正黑體</vt:lpstr>
      <vt:lpstr>Arial</vt:lpstr>
      <vt:lpstr>Trebuchet MS</vt:lpstr>
      <vt:lpstr>Wingdings 3</vt:lpstr>
      <vt:lpstr>多面向</vt:lpstr>
      <vt:lpstr>3.1:跨領域教學實例探討 </vt:lpstr>
      <vt:lpstr>跨領域教學探究實作 </vt:lpstr>
      <vt:lpstr>跨領域教學探究實作 </vt:lpstr>
      <vt:lpstr>跨領域教學探究實作 </vt:lpstr>
      <vt:lpstr>跨領域教學探究實作 </vt:lpstr>
      <vt:lpstr>跨領域教學探究實作 </vt:lpstr>
      <vt:lpstr>跨領域教學探究實作 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跨領域教學實例探討 </dc:title>
  <dc:creator>user</dc:creator>
  <cp:lastModifiedBy>user</cp:lastModifiedBy>
  <cp:revision>8</cp:revision>
  <dcterms:created xsi:type="dcterms:W3CDTF">2022-05-30T14:44:04Z</dcterms:created>
  <dcterms:modified xsi:type="dcterms:W3CDTF">2022-06-01T00:30:13Z</dcterms:modified>
</cp:coreProperties>
</file>