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2" r:id="rId14"/>
    <p:sldId id="273" r:id="rId15"/>
    <p:sldId id="269" r:id="rId16"/>
    <p:sldId id="271" r:id="rId17"/>
    <p:sldId id="274" r:id="rId18"/>
    <p:sldId id="275" r:id="rId19"/>
    <p:sldId id="288" r:id="rId20"/>
    <p:sldId id="289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4" r:id="rId29"/>
    <p:sldId id="285" r:id="rId30"/>
    <p:sldId id="287" r:id="rId31"/>
    <p:sldId id="283" r:id="rId32"/>
    <p:sldId id="286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D563EA-35B1-418E-B545-557A2DC54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726D66E-450F-4D5D-B1B3-A6124D5C9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73F66F-30F7-4C0A-85AF-53BF9368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2212-D2EF-4E85-9985-596C26073A7F}" type="datetimeFigureOut">
              <a:rPr lang="zh-TW" altLang="en-US" smtClean="0"/>
              <a:t>2022/6/2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684ABE-344C-4BDE-8D80-47EBC187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26B833-CCAF-49E9-BAF9-171A2524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356-D2FB-4185-A045-07D296F91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21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98B673-5688-484C-ACEC-653EF1A90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91D625A-9C54-46B4-BE4D-9D6944E42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273F03-D866-4F88-9213-C4EE1EC8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2212-D2EF-4E85-9985-596C26073A7F}" type="datetimeFigureOut">
              <a:rPr lang="zh-TW" altLang="en-US" smtClean="0"/>
              <a:t>2022/6/2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A13B2E-902C-45BE-A297-23E4E266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78C4E3-935A-444F-B6A6-0CE62534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356-D2FB-4185-A045-07D296F91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88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C86FCBC-F5AC-4F4E-8A61-158777BDD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0C8A07C-429F-4E29-8A4C-A35D93902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7805FA-E729-4B5C-B364-2D121B0C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2212-D2EF-4E85-9985-596C26073A7F}" type="datetimeFigureOut">
              <a:rPr lang="zh-TW" altLang="en-US" smtClean="0"/>
              <a:t>2022/6/2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16D968-968E-4A37-9416-A6932B70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2C3702-4CD1-4563-B030-78D09655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356-D2FB-4185-A045-07D296F91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58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D33CA-BC1C-49A1-8443-C1AA6B30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511270-E2CB-468F-AD8C-3C4FF4353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38182D-A08F-403B-8A61-E388AA8E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2212-D2EF-4E85-9985-596C26073A7F}" type="datetimeFigureOut">
              <a:rPr lang="zh-TW" altLang="en-US" smtClean="0"/>
              <a:t>2022/6/2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6BB7A8-828F-4BA0-9AB1-A39B16C1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DB3315-57D7-4522-8783-54E605ED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356-D2FB-4185-A045-07D296F91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78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5E6AB2-1C27-4722-B1B7-E01846A7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C4C11CC-F560-4ADD-B1B5-BBF2C3FC6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C19A29-AB6A-43EB-8A87-B956ED91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2212-D2EF-4E85-9985-596C26073A7F}" type="datetimeFigureOut">
              <a:rPr lang="zh-TW" altLang="en-US" smtClean="0"/>
              <a:t>2022/6/2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F7837C-F244-4C57-934C-6EE5E6F7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E75DFE-8EDF-408E-B705-F115A2C7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356-D2FB-4185-A045-07D296F91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87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B9DF64-C45F-4029-8546-3E272534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8A446E-5544-4201-B8A3-4C613F240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5B908FB-3454-48EA-AC8E-1575DD8DE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61F9347-7CB3-485A-8795-567E2DDDA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2212-D2EF-4E85-9985-596C26073A7F}" type="datetimeFigureOut">
              <a:rPr lang="zh-TW" altLang="en-US" smtClean="0"/>
              <a:t>2022/6/2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9E2484-3BEF-4280-BD90-FF78E51C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6C35A7-86F8-4819-A62D-8903DDEF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356-D2FB-4185-A045-07D296F91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78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7E3FE-24D1-4514-BFE2-F56E3997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C1E0C8-CA05-4F8E-93C2-3E91AA10F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A0E434-F3F7-4645-A660-F007B9C14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A28409-B7E6-4EA9-97CA-94AA2A4F9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620F909-2998-4FC6-B318-C01CF758D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BA99677-1EB0-437E-9E6E-40150E4D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2212-D2EF-4E85-9985-596C26073A7F}" type="datetimeFigureOut">
              <a:rPr lang="zh-TW" altLang="en-US" smtClean="0"/>
              <a:t>2022/6/2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F9B55A3-C525-4778-97A6-759FFF36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3AE4556-349A-4D77-A5C6-E8D5ED42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356-D2FB-4185-A045-07D296F91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20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3A6F17-2531-48D5-8795-A7726831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1E1DFD-4BE5-4717-90B3-6B2195F5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2212-D2EF-4E85-9985-596C26073A7F}" type="datetimeFigureOut">
              <a:rPr lang="zh-TW" altLang="en-US" smtClean="0"/>
              <a:t>2022/6/2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0F7B254-65A3-4113-BC3D-E1DA5B3A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D063CA1-7680-4240-9357-4B8FFBAA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356-D2FB-4185-A045-07D296F91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24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BA67F52-E7F4-4D57-A654-A61DBD68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2212-D2EF-4E85-9985-596C26073A7F}" type="datetimeFigureOut">
              <a:rPr lang="zh-TW" altLang="en-US" smtClean="0"/>
              <a:t>2022/6/2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026CB7F-93D4-481E-B6D7-E9C9BA5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9AE40-A4AF-4E0B-8C36-E48394EF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356-D2FB-4185-A045-07D296F91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27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26A8B9-B82A-4913-BADE-785165E1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CD77AD-B1F2-4B82-86FD-251643BE9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0FBBACF-6AB4-4B20-B7F1-D43BAAE43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61DC6AD-203C-4039-84F6-76C17CB2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2212-D2EF-4E85-9985-596C26073A7F}" type="datetimeFigureOut">
              <a:rPr lang="zh-TW" altLang="en-US" smtClean="0"/>
              <a:t>2022/6/2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98048A-4EC9-41B8-8167-BEC6160D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61BA5C-9DF5-4DA6-B960-FA022A06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356-D2FB-4185-A045-07D296F91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64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124554-8894-4CEA-91C0-549B7DD1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7FAB937-18CD-4B25-9144-B4A3B2254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6C22664-8A81-49F1-8214-C0CF569B4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87127E8-3738-430F-970B-EBDE4684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2212-D2EF-4E85-9985-596C26073A7F}" type="datetimeFigureOut">
              <a:rPr lang="zh-TW" altLang="en-US" smtClean="0"/>
              <a:t>2022/6/2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0A05D1D-4803-4488-B915-1AC007EB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151BF7-5614-414F-B840-BB1A5FD7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356-D2FB-4185-A045-07D296F91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2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5BE2198-1397-4E10-ADAD-C16F944F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647612-BC5A-4847-8215-C0D2C6683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4AFB5A-69F9-4C6D-92BD-3783F052D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02212-D2EF-4E85-9985-596C26073A7F}" type="datetimeFigureOut">
              <a:rPr lang="zh-TW" altLang="en-US" smtClean="0"/>
              <a:t>2022/6/2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AEB3D0-B5AF-4AD2-9071-52DC3E78D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1DD484-22DE-4E53-9FDB-DB3914149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92356-D2FB-4185-A045-07D296F91D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11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DJP7M9ni2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Ct7W--ffh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20844;&#38283;&#35264;&#35506;&#33258;&#28982;&#33521;&#35486;109.pdf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eic.com.tw/info/reports/on-test-takers/toeic/global/" TargetMode="External"/><Relationship Id="rId2" Type="http://schemas.openxmlformats.org/officeDocument/2006/relationships/hyperlink" Target="https://www.storm.mg/lifestyle/3424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IMD2021&#26032;&#32862;&#31295;&#31478;&#29229;&#21147;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LIL-MARK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45C194-EA7A-42EF-BA5F-8C62A3174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468" y="2235200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基隆市信義國小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四年級備課分享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20220601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8525833-47E7-4E5F-A8B3-27B496CDA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3507" y="4986954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報告人： 鐘文懋</a:t>
            </a:r>
          </a:p>
        </p:txBody>
      </p:sp>
    </p:spTree>
    <p:extLst>
      <p:ext uri="{BB962C8B-B14F-4D97-AF65-F5344CB8AC3E}">
        <p14:creationId xmlns:p14="http://schemas.microsoft.com/office/powerpoint/2010/main" val="139199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8F0919-3E65-47E3-95FC-A2B3D17C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613599D-BC9C-4F2F-B4DA-AB3578B96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12DE5FA-C59F-43D4-B6BF-39B1C3A50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" y="0"/>
            <a:ext cx="12150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6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302209-D7E3-425C-9731-DCF346FD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PART 2    </a:t>
            </a:r>
            <a:r>
              <a:rPr lang="en-US" altLang="zh-TW" dirty="0" err="1"/>
              <a:t>PBL</a:t>
            </a:r>
            <a:r>
              <a:rPr lang="zh-TW" altLang="zh-TW" dirty="0"/>
              <a:t>教學實例探討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E6B9CD-1965-402D-AA87-35505C1AD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鄭名媖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035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FE6474A-AB45-4742-8839-9E83960D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1043" cy="1325563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PBL</a:t>
            </a:r>
            <a:r>
              <a:rPr lang="zh-TW" altLang="en-US" dirty="0"/>
              <a:t>：</a:t>
            </a:r>
            <a:r>
              <a:rPr lang="zh-TW" altLang="en-US" b="1" dirty="0"/>
              <a:t>問題導向學習 </a:t>
            </a:r>
            <a:r>
              <a:rPr lang="en-US" altLang="zh-TW" b="1" dirty="0"/>
              <a:t>problem-based learning</a:t>
            </a:r>
            <a:br>
              <a:rPr lang="en-US" altLang="zh-TW" b="1" dirty="0"/>
            </a:b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A4F5AAF-E611-4F87-B972-31C738377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名詞解釋：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b="1" dirty="0"/>
              <a:t>問題導向學習（</a:t>
            </a:r>
            <a:r>
              <a:rPr lang="en-US" altLang="zh-TW" b="1" dirty="0"/>
              <a:t>problem-based learning</a:t>
            </a:r>
            <a:r>
              <a:rPr lang="zh-TW" altLang="en-US" b="1" dirty="0"/>
              <a:t>，簡稱</a:t>
            </a:r>
            <a:r>
              <a:rPr lang="en-US" altLang="zh-TW" b="1" dirty="0" err="1"/>
              <a:t>PBL</a:t>
            </a:r>
            <a:r>
              <a:rPr lang="zh-TW" altLang="en-US" b="1" dirty="0"/>
              <a:t>）是一種課程設計與教學模式，係以</a:t>
            </a:r>
            <a:r>
              <a:rPr lang="zh-TW" altLang="en-US" b="1" dirty="0">
                <a:highlight>
                  <a:srgbClr val="FFFF00"/>
                </a:highlight>
              </a:rPr>
              <a:t>學習者為中心</a:t>
            </a:r>
            <a:r>
              <a:rPr lang="zh-TW" altLang="en-US" b="1" dirty="0"/>
              <a:t>並利用</a:t>
            </a:r>
            <a:r>
              <a:rPr lang="zh-TW" altLang="en-US" b="1" dirty="0">
                <a:highlight>
                  <a:srgbClr val="FFFF00"/>
                </a:highlight>
              </a:rPr>
              <a:t>真實的問題</a:t>
            </a:r>
            <a:r>
              <a:rPr lang="zh-TW" altLang="en-US" b="1" dirty="0"/>
              <a:t>來</a:t>
            </a:r>
            <a:r>
              <a:rPr lang="zh-TW" altLang="en-US" b="1" dirty="0">
                <a:highlight>
                  <a:srgbClr val="FFFF00"/>
                </a:highlight>
              </a:rPr>
              <a:t>引發學習者討論</a:t>
            </a:r>
            <a:r>
              <a:rPr lang="zh-TW" altLang="en-US" b="1" dirty="0"/>
              <a:t>，透過老師決定教學目標與進行問題的引導，藉由小組的架構培養學習者的思考、討論、批判與問題解決能力，有效提昇學習者自主學習的動機，並進行目標問題的知識建構、分享與整合。 </a:t>
            </a:r>
            <a:r>
              <a:rPr lang="en-US" altLang="zh-TW" b="1" dirty="0"/>
              <a:t>(</a:t>
            </a:r>
            <a:r>
              <a:rPr lang="zh-TW" altLang="en-US" b="1" dirty="0"/>
              <a:t>資料來源：國家教育研究院</a:t>
            </a:r>
            <a:r>
              <a:rPr lang="en-US" altLang="zh-TW" b="1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476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AE71ED-934D-4C25-9BEF-EC24FA25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PBL</a:t>
            </a:r>
            <a:r>
              <a:rPr lang="zh-TW" altLang="zh-TW" dirty="0"/>
              <a:t>的實例分享</a:t>
            </a:r>
            <a:r>
              <a:rPr lang="en-US" altLang="zh-TW" dirty="0"/>
              <a:t>(</a:t>
            </a:r>
            <a:r>
              <a:rPr lang="zh-TW" altLang="en-US" dirty="0"/>
              <a:t>上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r>
              <a:rPr lang="zh-TW" altLang="zh-TW" dirty="0"/>
              <a:t>蘇菲亞的一句話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715348-7330-426E-9513-9130E0321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47159" cy="4351338"/>
          </a:xfrm>
        </p:spPr>
        <p:txBody>
          <a:bodyPr>
            <a:normAutofit fontScale="70000" lnSpcReduction="20000"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蘇菲亞好希望生日這天能擁有長頸鹿當她的寵物，可是她得先通過困難的關卡，說服四個大人。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媽媽是位</a:t>
            </a:r>
            <a:r>
              <a:rPr lang="zh-TW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法官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，她知道法官講法律、談證據，因而精心製作投影片，援引長頸鹿適合當代步工具的各項例證；但媽媽認為證據不足、欠缺法律基礎，且論述冗長，駁回蘇菲亞的請求。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爸爸是位</a:t>
            </a:r>
            <a:r>
              <a:rPr lang="zh-TW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商人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，她知道商人講成本、談利潤，因而附上圖表，說明接受她的提案可以有多少獲利；但爸爸認為計畫不周全，也未考慮庫存問題，且說明時感情用事，否決蘇菲亞的提案。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叔叔是位</a:t>
            </a:r>
            <a:r>
              <a:rPr lang="zh-TW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政治家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，她知道政治家重視選民意向、在意支持度，因而預先舉辦家裡成員的投票；但叔叔認為支持養長頸鹿，會失去小馬聯盟的支持，且報告饒舌，婉拒蘇菲亞的拉票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外婆很嚴格，要求絕對服從，她先幫外婆按摩腳，伺機開口；但外婆沒等她說完就拒絕了，因為蘇菲亞對外婆不夠直接，拐彎抹角。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在生日前一天，蘇菲亞選擇回到「家人」的角度時， 蘇菲亞準備對所有的人說話，提出她最後一次的強烈訴求，她修改刪減自己的提案，最後只剩一句話：求求你們。她的提案伴隨著非常具有說服力的神情。</a:t>
            </a: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到了她生日的那天，蘇菲亞很開心地發現簡短甜蜜的方式才是最有效的。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350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15999E-D2F4-4964-9484-F8480B8C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PBL</a:t>
            </a:r>
            <a:r>
              <a:rPr lang="zh-TW" altLang="zh-TW" dirty="0"/>
              <a:t>的實例分享</a:t>
            </a:r>
            <a:r>
              <a:rPr lang="en-US" altLang="zh-TW" dirty="0"/>
              <a:t>(</a:t>
            </a:r>
            <a:r>
              <a:rPr lang="zh-TW" altLang="en-US" dirty="0"/>
              <a:t>下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r>
              <a:rPr lang="zh-TW" altLang="zh-TW" dirty="0"/>
              <a:t>蘇菲亞的兩個問題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2DD014-C361-44E4-AE2E-0D887E17C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蘇菲亞的生日願望實現了！她真的獲得一隻長頸鹿作為生日禮物，但是，牠的新寵物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──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麵條，卻帶來了意想不到的問題，他會</a:t>
            </a:r>
            <a:r>
              <a:rPr lang="zh-TW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打呼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！只要麵條睡覺的時候，他的家人就會被吵得沒有辦法睡。早餐時媽媽告訴蘇菲亞，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麵條剝奪了這家庭的睡眠，請她找出一個持久的方案，解決問題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於是，蘇菲亞去找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音訊工程師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，工程師建議蘇菲亞可以考慮讓麵條換個形狀。那天晚上，麵條把脖子彎過來、轉過去，又扭成蝴蝶餅乾的形狀。可是問題依然沒有解決。</a:t>
            </a: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蘇菲亞打電話跟音訊工程師說：「我們需要更好的解決方案。」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工程師又給她建議：如果沒有辦法停止某個聲音，你可以阻止它或是改變這聲音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。那天晚上，它給爸爸一些塞耳朵的棉花，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給媽媽耳罩，給叔叔耳塞，給外婆一副自己用零件製造的分貝低波長無線隔音耳機。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不幸的是，只有麵條睡得著。蘇菲亞只好回房間再想想辦法，六小時後，她工作室的牆上，貼了一張詳細的藍圖，她用了家人的小物品、音訊工程師不需要的柔音號及她的藍色的芭蕾舞裙，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製作出打呼轉換器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那天晚上，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麵條戴上新的睡眠面罩，打呼聲變成一首甜蜜的長頸鹿搖籃曲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。那天晚上，大家睡了一晚好覺，隔天早上家人們都看起來精神奕奕。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878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049C3A-F8EC-4445-A148-68DCCFD1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0" y="365125"/>
            <a:ext cx="11202880" cy="1325563"/>
          </a:xfrm>
        </p:spPr>
        <p:txBody>
          <a:bodyPr/>
          <a:lstStyle/>
          <a:p>
            <a:r>
              <a:rPr lang="en-US" altLang="zh-TW" dirty="0" err="1"/>
              <a:t>PBL</a:t>
            </a:r>
            <a:r>
              <a:rPr lang="zh-TW" altLang="zh-TW" dirty="0"/>
              <a:t>的實例分享</a:t>
            </a:r>
            <a:r>
              <a:rPr lang="en-US" altLang="zh-TW" dirty="0"/>
              <a:t>(</a:t>
            </a:r>
            <a:r>
              <a:rPr lang="zh-TW" altLang="en-US" dirty="0"/>
              <a:t>上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r>
              <a:rPr lang="zh-TW" altLang="zh-TW" dirty="0"/>
              <a:t>蘇菲亞的一句話</a:t>
            </a:r>
            <a:r>
              <a:rPr lang="en-US" altLang="zh-TW" dirty="0"/>
              <a:t> (</a:t>
            </a:r>
            <a:r>
              <a:rPr lang="zh-TW" altLang="en-US" dirty="0"/>
              <a:t>繪本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6" name="線上媒體 5" title="【維京國際】蘇菲亞的一句話">
            <a:hlinkClick r:id="" action="ppaction://media"/>
            <a:extLst>
              <a:ext uri="{FF2B5EF4-FFF2-40B4-BE49-F238E27FC236}">
                <a16:creationId xmlns:a16="http://schemas.microsoft.com/office/drawing/2014/main" id="{63B279C8-146E-44AB-A8A7-A33AC12B29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4198" y="1352181"/>
            <a:ext cx="9339309" cy="52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71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069A109-4D36-4AC2-8BAE-9159FDD21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0" y="365125"/>
            <a:ext cx="11202880" cy="1325563"/>
          </a:xfrm>
        </p:spPr>
        <p:txBody>
          <a:bodyPr/>
          <a:lstStyle/>
          <a:p>
            <a:r>
              <a:rPr lang="en-US" altLang="zh-TW" dirty="0" err="1"/>
              <a:t>PBL</a:t>
            </a:r>
            <a:r>
              <a:rPr lang="zh-TW" altLang="zh-TW" dirty="0"/>
              <a:t>的實例分享</a:t>
            </a:r>
            <a:r>
              <a:rPr lang="en-US" altLang="zh-TW" dirty="0"/>
              <a:t>(</a:t>
            </a:r>
            <a:r>
              <a:rPr lang="zh-TW" altLang="en-US" dirty="0"/>
              <a:t>下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r>
              <a:rPr lang="zh-TW" altLang="zh-TW" dirty="0"/>
              <a:t>蘇菲亞的兩個問題</a:t>
            </a:r>
            <a:r>
              <a:rPr lang="en-US" altLang="zh-TW" dirty="0"/>
              <a:t>(</a:t>
            </a:r>
            <a:r>
              <a:rPr lang="zh-TW" altLang="en-US" dirty="0"/>
              <a:t>繪本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2" name="線上媒體 1" title="PBL問題導向項目式教學+設計思考(蘇菲亞的兩個問題)">
            <a:hlinkClick r:id="" action="ppaction://media"/>
            <a:extLst>
              <a:ext uri="{FF2B5EF4-FFF2-40B4-BE49-F238E27FC236}">
                <a16:creationId xmlns:a16="http://schemas.microsoft.com/office/drawing/2014/main" id="{D738B55F-F625-444A-B6D0-1F829ED679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380478"/>
            <a:ext cx="9401452" cy="528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81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AFE139-FDDE-40D6-87BE-2205BCD1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從蘇菲亞看到</a:t>
            </a:r>
            <a:r>
              <a:rPr lang="en-US" altLang="zh-TW" dirty="0" err="1"/>
              <a:t>PBL</a:t>
            </a:r>
            <a:r>
              <a:rPr lang="zh-TW" altLang="zh-TW" dirty="0"/>
              <a:t>的實務操作</a:t>
            </a:r>
            <a:r>
              <a:rPr lang="zh-TW" altLang="en-US" dirty="0"/>
              <a:t>：</a:t>
            </a:r>
            <a:r>
              <a:rPr lang="zh-TW" altLang="zh-TW" dirty="0"/>
              <a:t>設計思考五步驟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1470F9-36F6-4580-9369-B8CC616A7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以同理心確認需求：蘇菲亞的家人想要有好的睡眠品質。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定義問題：因為長頸鹿打呼太大聲，造成家人晚上睡不好。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發想：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找音訊工程師解決打呼聲→失敗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2.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發棉花、耳罩、耳塞給家人→失敗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製作原型：試著畫出打呼轉換器設計圖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反覆測試：打呼聲變搖籃曲→成功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20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8E5156-9F2C-46EA-B891-B611128A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PBL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的運用：以學校跳蚤市場為例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1E98E6-31D5-476C-B67F-E218A692A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想想顧客的需求和先前的活動經驗。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以同理心確認需求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定義問題，例如：商品如何陳列？如何推銷？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定義問題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發想解決的方法。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發想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實際操作。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製作原型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再修正方法，以解決問題。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反覆測試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80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20A966-82AA-4B5A-9164-B3B74A49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01E045-4F0D-4077-A9AB-DC905FAFF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2F37B73-1414-48C3-ACE2-598F62E36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45" y="-71021"/>
            <a:ext cx="6865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4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302209-D7E3-425C-9731-DCF346FD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PART 1   </a:t>
            </a:r>
            <a:r>
              <a:rPr lang="zh-TW" altLang="en-US" dirty="0">
                <a:hlinkClick r:id="rId2" action="ppaction://hlinkfile"/>
              </a:rPr>
              <a:t>雙語教學實例探討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E6B9CD-1965-402D-AA87-35505C1AD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林儀慈 黃淑怡</a:t>
            </a:r>
          </a:p>
        </p:txBody>
      </p:sp>
    </p:spTree>
    <p:extLst>
      <p:ext uri="{BB962C8B-B14F-4D97-AF65-F5344CB8AC3E}">
        <p14:creationId xmlns:p14="http://schemas.microsoft.com/office/powerpoint/2010/main" val="1084697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FEDC33-D751-4CAC-90DD-4B256BA1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BA271E-8E90-40A0-A1AB-D400DFBF6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9E477CB-1D90-49B9-8937-482A30B28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891" y="92075"/>
            <a:ext cx="7991012" cy="664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9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6A4F73-8A23-4344-84BE-C269B112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感想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FCA07A-B17D-435F-9852-002252CAF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一、從生活中、教學活動中，我們都能找到待解決的問題，可以從中引導孩子去思考解決之道，並進一步實踐和修正。</a:t>
            </a:r>
          </a:p>
          <a:p>
            <a:r>
              <a:rPr lang="zh-TW" altLang="zh-TW" dirty="0"/>
              <a:t>二、</a:t>
            </a:r>
            <a:r>
              <a:rPr lang="en-US" altLang="zh-TW" dirty="0" err="1"/>
              <a:t>PBL</a:t>
            </a:r>
            <a:r>
              <a:rPr lang="zh-TW" altLang="zh-TW" dirty="0"/>
              <a:t>能培養孩子問題解決的能力，這對孩子是很有幫助的。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784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302209-D7E3-425C-9731-DCF346FD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PART 3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科技輔助自主學習實例探討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E6B9CD-1965-402D-AA87-35505C1AD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潘芷晴、劉怡靜、凃國興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2830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662D0E-7C4F-4B27-9439-8AA6EF03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議題探討與分享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A8B045-B575-4541-AB44-E66F53616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線上平台的協助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：可以課前預習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科技輔助提升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學習意願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近視問題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姿勢問題</a:t>
            </a:r>
          </a:p>
        </p:txBody>
      </p:sp>
    </p:spTree>
    <p:extLst>
      <p:ext uri="{BB962C8B-B14F-4D97-AF65-F5344CB8AC3E}">
        <p14:creationId xmlns:p14="http://schemas.microsoft.com/office/powerpoint/2010/main" val="385802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382271-E296-4BFE-AA31-7618A63F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87128"/>
            <a:ext cx="10515600" cy="1325563"/>
          </a:xfrm>
        </p:spPr>
        <p:txBody>
          <a:bodyPr/>
          <a:lstStyle/>
          <a:p>
            <a:r>
              <a:rPr lang="zh-TW" altLang="zh-TW" dirty="0"/>
              <a:t>實例分享</a:t>
            </a:r>
            <a:r>
              <a:rPr lang="en-US" altLang="zh-TW" dirty="0"/>
              <a:t>-</a:t>
            </a:r>
            <a:r>
              <a:rPr lang="zh-TW" altLang="zh-TW" dirty="0"/>
              <a:t>因材網</a:t>
            </a:r>
            <a:r>
              <a:rPr lang="zh-TW" altLang="en-US" dirty="0"/>
              <a:t>；全班總表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B029012-EBB2-4042-A0CD-9C5D08C6F1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 l="13725" t="13911" r="15753" b="33833"/>
          <a:stretch>
            <a:fillRect/>
          </a:stretch>
        </p:blipFill>
        <p:spPr>
          <a:xfrm>
            <a:off x="156839" y="1251752"/>
            <a:ext cx="11363418" cy="508132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699276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B07D3-D5B5-40F7-A5FA-09AFFF33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因材網</a:t>
            </a:r>
            <a:r>
              <a:rPr lang="en-US" altLang="zh-TW" dirty="0"/>
              <a:t>-</a:t>
            </a:r>
            <a:r>
              <a:rPr lang="zh-TW" altLang="zh-TW" dirty="0"/>
              <a:t>影片瀏覽報告</a:t>
            </a:r>
            <a:r>
              <a:rPr lang="en-US" altLang="zh-TW" dirty="0"/>
              <a:t>(</a:t>
            </a:r>
            <a:r>
              <a:rPr lang="zh-TW" altLang="zh-TW" dirty="0"/>
              <a:t>學習難點、錯誤類型</a:t>
            </a:r>
            <a:r>
              <a:rPr lang="en-US" altLang="zh-TW" dirty="0"/>
              <a:t>) 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AE88463-DFA4-486E-B275-BC002E2995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 l="1052" t="30303" r="3542" b="6268"/>
          <a:stretch>
            <a:fillRect/>
          </a:stretch>
        </p:blipFill>
        <p:spPr>
          <a:xfrm>
            <a:off x="186431" y="1597981"/>
            <a:ext cx="11647503" cy="489489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431253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9FF197-01F7-43AC-AA59-9ECEE620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實例分享</a:t>
            </a:r>
            <a:r>
              <a:rPr lang="en-US" altLang="zh-TW" dirty="0"/>
              <a:t>-</a:t>
            </a:r>
            <a:r>
              <a:rPr lang="zh-TW" altLang="zh-TW" dirty="0"/>
              <a:t>學習吧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C2BA26-9C37-4C40-9470-9376D1C81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 以「</a:t>
            </a:r>
            <a:r>
              <a:rPr lang="en-US" altLang="zh-TW" dirty="0"/>
              <a:t>6</a:t>
            </a:r>
            <a:r>
              <a:rPr lang="zh-TW" altLang="zh-TW" dirty="0"/>
              <a:t>年級下學期社會領域翰林版第二單元</a:t>
            </a:r>
            <a:r>
              <a:rPr lang="en-US" altLang="zh-TW" dirty="0"/>
              <a:t>2-3</a:t>
            </a:r>
            <a:r>
              <a:rPr lang="zh-TW" altLang="zh-TW" dirty="0"/>
              <a:t>漫遊國際組織」為例：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E83AF1C-5DAD-47DE-A457-733C60EF819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4383" y="2818285"/>
            <a:ext cx="5461617" cy="265178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94EF5AA-3022-4667-BEAE-CD9988AED68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90698" y="2881016"/>
            <a:ext cx="4626469" cy="224055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F20CF6F-D9C4-4ED6-8633-F409CD046913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04918" y="4701244"/>
            <a:ext cx="4685665" cy="176149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50750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972579E-66E1-4941-9C53-FCD6C346E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D75946B-2B96-4F7F-B47A-92FC9C7ED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957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A31E0E-05C9-4351-ADDE-ED2DC8D1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24" y="18255"/>
            <a:ext cx="4981113" cy="1325563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英語力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C4F8AD-EED2-4066-81FD-7A359F49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915" y="1541539"/>
            <a:ext cx="3700324" cy="3989249"/>
          </a:xfrm>
        </p:spPr>
        <p:txBody>
          <a:bodyPr>
            <a:normAutofit/>
          </a:bodyPr>
          <a:lstStyle/>
          <a:p>
            <a:r>
              <a:rPr lang="zh-TW" altLang="en-US" dirty="0"/>
              <a:t>台灣多益成績慘輸中韓，淪全球末段班！原來我們</a:t>
            </a:r>
            <a:r>
              <a:rPr lang="zh-TW" altLang="en-US" dirty="0">
                <a:hlinkClick r:id="rId2"/>
              </a:rPr>
              <a:t>年輕人的國際競爭力</a:t>
            </a:r>
            <a:r>
              <a:rPr lang="zh-TW" altLang="en-US" dirty="0"/>
              <a:t>只贏這些國家</a:t>
            </a:r>
            <a:endParaRPr lang="en-US" altLang="zh-TW" b="1" dirty="0"/>
          </a:p>
          <a:p>
            <a:r>
              <a:rPr lang="en-US" altLang="zh-TW" b="1" dirty="0"/>
              <a:t>2019</a:t>
            </a:r>
            <a:r>
              <a:rPr lang="zh-TW" altLang="en-US" b="1" dirty="0"/>
              <a:t>年多益英語測驗 全球考生資料統計</a:t>
            </a:r>
            <a:r>
              <a:rPr lang="zh-TW" altLang="en-US" b="1" dirty="0">
                <a:hlinkClick r:id="rId3"/>
              </a:rPr>
              <a:t>報告摘要</a:t>
            </a:r>
            <a:br>
              <a:rPr lang="en-US" altLang="zh-TW" b="1" dirty="0"/>
            </a:br>
            <a:r>
              <a:rPr lang="zh-TW" altLang="en-US" sz="2400" b="1" dirty="0"/>
              <a:t>圖片來源：多益官網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25F3B38-26B9-4F99-B5C9-DECB7BADC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761" y="18255"/>
            <a:ext cx="7436158" cy="65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CE5453-8E99-4C61-A472-4AAFAF12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競爭力</a:t>
            </a:r>
          </a:p>
        </p:txBody>
      </p:sp>
      <p:pic>
        <p:nvPicPr>
          <p:cNvPr id="4" name="圖片 3">
            <a:hlinkClick r:id="rId2" action="ppaction://hlinkfile"/>
            <a:extLst>
              <a:ext uri="{FF2B5EF4-FFF2-40B4-BE49-F238E27FC236}">
                <a16:creationId xmlns:a16="http://schemas.microsoft.com/office/drawing/2014/main" id="{B7261ED0-569E-4B04-B201-983C5E401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263" y="1347758"/>
            <a:ext cx="9155537" cy="5047463"/>
          </a:xfrm>
          <a:prstGeom prst="rect">
            <a:avLst/>
          </a:prstGeom>
        </p:spPr>
      </p:pic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0863DBEF-7D52-429A-BD82-88BCE243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5341" y="6395221"/>
            <a:ext cx="3085730" cy="4331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/>
              <a:t>來源 國發會新聞稿</a:t>
            </a:r>
          </a:p>
        </p:txBody>
      </p:sp>
    </p:spTree>
    <p:extLst>
      <p:ext uri="{BB962C8B-B14F-4D97-AF65-F5344CB8AC3E}">
        <p14:creationId xmlns:p14="http://schemas.microsoft.com/office/powerpoint/2010/main" val="288373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F39312-051C-4E52-8513-CB7D55FD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C02D76-E2AC-4206-AD94-44119E637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4AC316A-A443-4BD6-BB9A-F4321C18F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57150"/>
            <a:ext cx="1216342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44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C49FF7-5170-48F8-8FBF-652CA1F3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E9EA3514-58B3-4BA2-9D15-F817E75A31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138418"/>
              </p:ext>
            </p:extLst>
          </p:nvPr>
        </p:nvGraphicFramePr>
        <p:xfrm>
          <a:off x="1057749" y="0"/>
          <a:ext cx="8876361" cy="6666961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406515">
                  <a:extLst>
                    <a:ext uri="{9D8B030D-6E8A-4147-A177-3AD203B41FA5}">
                      <a16:colId xmlns:a16="http://schemas.microsoft.com/office/drawing/2014/main" val="117814269"/>
                    </a:ext>
                  </a:extLst>
                </a:gridCol>
                <a:gridCol w="1299868">
                  <a:extLst>
                    <a:ext uri="{9D8B030D-6E8A-4147-A177-3AD203B41FA5}">
                      <a16:colId xmlns:a16="http://schemas.microsoft.com/office/drawing/2014/main" val="1046939"/>
                    </a:ext>
                  </a:extLst>
                </a:gridCol>
                <a:gridCol w="1564606">
                  <a:extLst>
                    <a:ext uri="{9D8B030D-6E8A-4147-A177-3AD203B41FA5}">
                      <a16:colId xmlns:a16="http://schemas.microsoft.com/office/drawing/2014/main" val="3520765281"/>
                    </a:ext>
                  </a:extLst>
                </a:gridCol>
                <a:gridCol w="1535124">
                  <a:extLst>
                    <a:ext uri="{9D8B030D-6E8A-4147-A177-3AD203B41FA5}">
                      <a16:colId xmlns:a16="http://schemas.microsoft.com/office/drawing/2014/main" val="2874011855"/>
                    </a:ext>
                  </a:extLst>
                </a:gridCol>
                <a:gridCol w="1339105">
                  <a:extLst>
                    <a:ext uri="{9D8B030D-6E8A-4147-A177-3AD203B41FA5}">
                      <a16:colId xmlns:a16="http://schemas.microsoft.com/office/drawing/2014/main" val="1400313824"/>
                    </a:ext>
                  </a:extLst>
                </a:gridCol>
                <a:gridCol w="1731143">
                  <a:extLst>
                    <a:ext uri="{9D8B030D-6E8A-4147-A177-3AD203B41FA5}">
                      <a16:colId xmlns:a16="http://schemas.microsoft.com/office/drawing/2014/main" val="2935299681"/>
                    </a:ext>
                  </a:extLst>
                </a:gridCol>
              </a:tblGrid>
              <a:tr h="814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2019</a:t>
                      </a:r>
                      <a:r>
                        <a:rPr lang="zh-TW" sz="2000" kern="100" dirty="0">
                          <a:effectLst/>
                        </a:rPr>
                        <a:t>多益排名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2021</a:t>
                      </a:r>
                      <a:r>
                        <a:rPr lang="zh-TW" sz="2000" kern="100">
                          <a:effectLst/>
                        </a:rPr>
                        <a:t>競爭力排名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國家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2019</a:t>
                      </a:r>
                      <a:r>
                        <a:rPr lang="zh-TW" sz="2000" kern="100">
                          <a:effectLst/>
                        </a:rPr>
                        <a:t>多益排名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2021</a:t>
                      </a:r>
                      <a:r>
                        <a:rPr lang="zh-TW" sz="2000" kern="100">
                          <a:effectLst/>
                        </a:rPr>
                        <a:t>競爭力排名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國家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5965384"/>
                  </a:ext>
                </a:extLst>
              </a:tr>
              <a:tr h="2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瑞士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zh-TW" altLang="en-US" sz="2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16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中國大陸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0381594"/>
                  </a:ext>
                </a:extLst>
              </a:tr>
              <a:tr h="2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瑞典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17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卡達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6614939"/>
                  </a:ext>
                </a:extLst>
              </a:tr>
              <a:tr h="282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丹麥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r>
                        <a:rPr lang="zh-TW" altLang="en-US" sz="2400" kern="100" dirty="0">
                          <a:effectLst/>
                        </a:rPr>
                        <a:t>官方語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18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英國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4346207"/>
                  </a:ext>
                </a:extLst>
              </a:tr>
              <a:tr h="2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4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荷蘭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19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奧地利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7026418"/>
                  </a:ext>
                </a:extLst>
              </a:tr>
              <a:tr h="2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r>
                        <a:rPr lang="zh-TW" altLang="en-US" sz="2400" kern="100" dirty="0">
                          <a:effectLst/>
                        </a:rPr>
                        <a:t>官方語之一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新加坡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紐西蘭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5350059"/>
                  </a:ext>
                </a:extLst>
              </a:tr>
              <a:tr h="2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6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挪威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冰島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3675975"/>
                  </a:ext>
                </a:extLst>
              </a:tr>
              <a:tr h="2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7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香港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22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澳大利亞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2889269"/>
                  </a:ext>
                </a:extLst>
              </a:tr>
              <a:tr h="282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8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台灣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zh-TW" altLang="en-US" sz="2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23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韓國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2467682"/>
                  </a:ext>
                </a:extLst>
              </a:tr>
              <a:tr h="2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9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阿聯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TW" altLang="en-US" sz="2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24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比利時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4373032"/>
                  </a:ext>
                </a:extLst>
              </a:tr>
              <a:tr h="2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r>
                        <a:rPr lang="zh-TW" altLang="en-US" sz="2400" kern="100" dirty="0">
                          <a:effectLst/>
                        </a:rPr>
                        <a:t>官方語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美國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TW" altLang="en-US" sz="2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馬來西亞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070307"/>
                  </a:ext>
                </a:extLst>
              </a:tr>
              <a:tr h="2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芬蘭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26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愛沙尼亞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5147460"/>
                  </a:ext>
                </a:extLst>
              </a:tr>
              <a:tr h="2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12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盧森堡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27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以色列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223433"/>
                  </a:ext>
                </a:extLst>
              </a:tr>
              <a:tr h="2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13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愛爾蘭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zh-TW" altLang="en-US" sz="2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28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泰國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342323"/>
                  </a:ext>
                </a:extLst>
              </a:tr>
              <a:tr h="2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altLang="zh-TW" sz="2400" kern="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14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加拿大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TW" altLang="en-US" sz="2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29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法國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983962"/>
                  </a:ext>
                </a:extLst>
              </a:tr>
              <a:tr h="271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2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德國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立陶宛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394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107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62C1468A-A480-4C51-9E66-B1F2BE3E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小小結語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ABD5BFCD-FFB6-446F-B911-C7C132860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VS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競爭力 </a:t>
            </a:r>
            <a:endParaRPr lang="en-US" altLang="zh-TW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孟子謂戴不勝曰：「子欲子之王之善與？我明告子：有楚大夫於此，欲其子之齊語也，則使齊人傅諸，使楚人傅諸？」曰：「使齊人傅之。」曰：「</a:t>
            </a:r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一齊人傅之，眾楚人咻之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，雖日撻而求其齊也，不可得矣。 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孟子．滕文公下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》…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人生百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，忌不在場。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劉墉．</a:t>
            </a:r>
            <a:r>
              <a:rPr lang="zh-TW" altLang="en-US" b="1" dirty="0"/>
              <a:t>人生百忌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952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84FE27D6-357D-4363-9276-C4BD6174E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報告結束  謝謝大家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92D2A84-5BF7-4E8A-985E-49E453A02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下一位分享者：黃筱媖老師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主題：跨領域教學策略</a:t>
            </a:r>
          </a:p>
        </p:txBody>
      </p:sp>
    </p:spTree>
    <p:extLst>
      <p:ext uri="{BB962C8B-B14F-4D97-AF65-F5344CB8AC3E}">
        <p14:creationId xmlns:p14="http://schemas.microsoft.com/office/powerpoint/2010/main" val="41832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854E91-6E97-4215-8DBB-B5DACC6B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BB26C68-33D1-4920-A738-3CAF83AFB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B0509A5-54FB-4371-A40C-5BB301E0E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0" y="-79899"/>
            <a:ext cx="12122440" cy="6858000"/>
          </a:xfrm>
          <a:prstGeom prst="rect">
            <a:avLst/>
          </a:prstGeom>
        </p:spPr>
      </p:pic>
      <p:pic>
        <p:nvPicPr>
          <p:cNvPr id="6" name="圖形 5" descr="網際網路">
            <a:hlinkClick r:id="rId3" action="ppaction://hlinkfile"/>
            <a:extLst>
              <a:ext uri="{FF2B5EF4-FFF2-40B4-BE49-F238E27FC236}">
                <a16:creationId xmlns:a16="http://schemas.microsoft.com/office/drawing/2014/main" id="{9B16851A-6400-4F1E-87EA-92468F2AD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5682" y="29621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0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E5993F-C8E7-4865-BD4B-D0099685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06B04A-9C94-4C7B-8D95-04017ADAD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675ADD5-E060-46B2-8231-AE40E0ACE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6" y="0"/>
            <a:ext cx="12156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249111-550E-43CD-AA00-68D9CE96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81FDD2-C2FC-421C-8842-08432C8BA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FF3F41A-FF61-4D05-A61E-9CAD15F5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5" y="0"/>
            <a:ext cx="12148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8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B52B30-8609-472D-B1C4-0916FABB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996DE92-9F1E-4AA4-B583-7924EB37C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E8EC283-1B54-4743-BE9B-9ECF63CE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" y="0"/>
            <a:ext cx="12112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7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3EB2A7-41C6-476E-9DA4-B918DB64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9E0789-CE80-4F5D-BED9-E1D815D76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BC4267F-20B5-4569-8A4C-96ADA1131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"/>
            <a:ext cx="12192000" cy="68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7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E018A1-E873-4424-879F-9153F1A6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5BCC6F8-5070-452B-9599-61F9C6C72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F9CCC05-2E27-4A39-9B58-F948209AE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1"/>
            <a:ext cx="12192000" cy="68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20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1483</Words>
  <Application>Microsoft Office PowerPoint</Application>
  <PresentationFormat>寬螢幕</PresentationFormat>
  <Paragraphs>161</Paragraphs>
  <Slides>32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9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基隆市信義國小 四年級備課分享 20220601</vt:lpstr>
      <vt:lpstr>PART 1   雙語教學實例探討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PART 2    PBL教學實例探討</vt:lpstr>
      <vt:lpstr>PBL：問題導向學習 problem-based learning </vt:lpstr>
      <vt:lpstr>PBL的實例分享(上)：蘇菲亞的一句話 </vt:lpstr>
      <vt:lpstr>PBL的實例分享(下)：蘇菲亞的兩個問題</vt:lpstr>
      <vt:lpstr>PBL的實例分享(上)：蘇菲亞的一句話 (繪本)</vt:lpstr>
      <vt:lpstr>PBL的實例分享(下)：蘇菲亞的兩個問題(繪本)</vt:lpstr>
      <vt:lpstr>從蘇菲亞看到PBL的實務操作：設計思考五步驟</vt:lpstr>
      <vt:lpstr>PBL的運用：以學校跳蚤市場為例</vt:lpstr>
      <vt:lpstr>PowerPoint 簡報</vt:lpstr>
      <vt:lpstr>PowerPoint 簡報</vt:lpstr>
      <vt:lpstr>感想</vt:lpstr>
      <vt:lpstr>PART 3  科技輔助自主學習實例探討</vt:lpstr>
      <vt:lpstr>議題探討與分享</vt:lpstr>
      <vt:lpstr>實例分享-因材網；全班總表</vt:lpstr>
      <vt:lpstr>因材網-影片瀏覽報告(學習難點、錯誤類型) </vt:lpstr>
      <vt:lpstr>實例分享-學習吧</vt:lpstr>
      <vt:lpstr>報告完畢</vt:lpstr>
      <vt:lpstr>英語力</vt:lpstr>
      <vt:lpstr>競爭力</vt:lpstr>
      <vt:lpstr>PowerPoint 簡報</vt:lpstr>
      <vt:lpstr>小小結語</vt:lpstr>
      <vt:lpstr>報告結束  謝謝大家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四年級備課分享</dc:title>
  <dc:creator>xy588</dc:creator>
  <cp:lastModifiedBy>xy588</cp:lastModifiedBy>
  <cp:revision>36</cp:revision>
  <dcterms:created xsi:type="dcterms:W3CDTF">2022-05-31T08:54:43Z</dcterms:created>
  <dcterms:modified xsi:type="dcterms:W3CDTF">2022-06-02T08:23:52Z</dcterms:modified>
</cp:coreProperties>
</file>