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 id="2147483687" r:id="rId2"/>
  </p:sldMasterIdLst>
  <p:notesMasterIdLst>
    <p:notesMasterId r:id="rId19"/>
  </p:notesMasterIdLst>
  <p:handoutMasterIdLst>
    <p:handoutMasterId r:id="rId20"/>
  </p:handoutMasterIdLst>
  <p:sldIdLst>
    <p:sldId id="301" r:id="rId3"/>
    <p:sldId id="315" r:id="rId4"/>
    <p:sldId id="316"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Lst>
  <p:sldSz cx="18288000" cy="10287000"/>
  <p:notesSz cx="6797675" cy="9928225"/>
  <p:embeddedFontLst>
    <p:embeddedFont>
      <p:font typeface="Microsoft YaHei" panose="020B0503020204020204" pitchFamily="34" charset="-122"/>
      <p:regular r:id="rId21"/>
      <p:bold r:id="rId22"/>
    </p:embeddedFont>
    <p:embeddedFont>
      <p:font typeface="Calibri" panose="020F0502020204030204" pitchFamily="34" charset="0"/>
      <p:regular r:id="rId23"/>
      <p:bold r:id="rId24"/>
      <p:italic r:id="rId25"/>
      <p:boldItalic r:id="rId26"/>
    </p:embeddedFont>
    <p:embeddedFont>
      <p:font typeface="微軟正黑體" panose="020B0604030504040204" pitchFamily="34" charset="-120"/>
      <p:regular r:id="rId27"/>
      <p:bold r:id="rId28"/>
    </p:embeddedFont>
    <p:embeddedFont>
      <p:font typeface="Microsoft YaHei UI" panose="020B0503020204020204" pitchFamily="34" charset="-122"/>
      <p:regular r:id="rId29"/>
      <p:bold r:id="rId30"/>
    </p:embeddedFont>
    <p:embeddedFont>
      <p:font typeface="Wingdings 2" panose="05020102010507070707" pitchFamily="18" charset="2"/>
      <p:regular r:id="rId31"/>
    </p:embeddedFont>
    <p:embeddedFont>
      <p:font typeface="宋体" panose="02010600030101010101" pitchFamily="2" charset="-122"/>
      <p:regular r:id="rId32"/>
    </p:embeddedFont>
    <p:embeddedFont>
      <p:font typeface="Calibri Light" panose="020F0302020204030204" pitchFamily="34" charset="0"/>
      <p:regular r:id="rId33"/>
      <p:italic r:id="rId34"/>
    </p:embeddedFont>
    <p:embeddedFont>
      <p:font typeface="Tw Cen MT" panose="020B0602020104020603" pitchFamily="34" charset="0"/>
      <p:regular r:id="rId35"/>
      <p:bold r:id="rId36"/>
      <p:italic r:id="rId37"/>
      <p:boldItalic r:id="rId38"/>
    </p:embeddedFont>
    <p:embeddedFont>
      <p:font typeface="全字庫正楷體 Ext-B" panose="03000500000000000000" pitchFamily="66" charset="-120"/>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FF"/>
    <a:srgbClr val="000000"/>
    <a:srgbClr val="2A245E"/>
    <a:srgbClr val="3CD4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0F1588D-8C81-46CE-B7E5-200B6B077D13}">
  <a:tblStyle styleId="{70F1588D-8C81-46CE-B7E5-200B6B077D1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59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font" Target="fonts/font9.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6EBEF4-915C-4ECB-ACD5-ED69392826B2}" type="doc">
      <dgm:prSet loTypeId="urn:microsoft.com/office/officeart/2005/8/layout/equation2" loCatId="process" qsTypeId="urn:microsoft.com/office/officeart/2005/8/quickstyle/simple1" qsCatId="simple" csTypeId="urn:microsoft.com/office/officeart/2005/8/colors/accent1_2" csCatId="accent1" phldr="1"/>
      <dgm:spPr/>
    </dgm:pt>
    <dgm:pt modelId="{6422FFA9-E5FF-454F-A292-B41220B55392}">
      <dgm:prSet phldrT="[文字]"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path path="circle">
            <a:fillToRect t="100000" r="100000"/>
          </a:path>
          <a:tileRect l="-100000" b="-100000"/>
        </a:gradFill>
      </dgm:spPr>
      <dgm:t>
        <a:bodyPr/>
        <a:lstStyle/>
        <a:p>
          <a:pPr>
            <a:lnSpc>
              <a:spcPts val="3360"/>
            </a:lnSpc>
            <a:spcAft>
              <a:spcPts val="600"/>
            </a:spcAft>
          </a:pPr>
          <a:r>
            <a:rPr lang="zh-TW" altLang="en-US" sz="2800" b="1" dirty="0">
              <a:latin typeface="微軟正黑體" panose="020B0604030504040204" pitchFamily="34" charset="-120"/>
              <a:ea typeface="微軟正黑體" panose="020B0604030504040204" pitchFamily="34" charset="-120"/>
            </a:rPr>
            <a:t>所任職務對營利事業沒有監督或管理權限</a:t>
          </a:r>
        </a:p>
      </dgm:t>
    </dgm:pt>
    <dgm:pt modelId="{8062C75E-EE19-46AD-84BD-1C8A7293043C}" type="parTrans" cxnId="{6240BF2B-B99A-4E70-B454-33AF81D30DED}">
      <dgm:prSet/>
      <dgm:spPr/>
      <dgm:t>
        <a:bodyPr/>
        <a:lstStyle/>
        <a:p>
          <a:endParaRPr lang="zh-TW" altLang="en-US"/>
        </a:p>
      </dgm:t>
    </dgm:pt>
    <dgm:pt modelId="{E4676330-D67F-4FC2-82A4-7270A71EFAF7}" type="sibTrans" cxnId="{6240BF2B-B99A-4E70-B454-33AF81D30DED}">
      <dgm:prSet/>
      <dgm:spPr/>
      <dgm:t>
        <a:bodyPr/>
        <a:lstStyle/>
        <a:p>
          <a:endParaRPr lang="zh-TW" altLang="en-US"/>
        </a:p>
      </dgm:t>
    </dgm:pt>
    <dgm:pt modelId="{27B16576-C7DC-4836-A747-A1A0ABA368E8}">
      <dgm:prSet phldrT="[文字]"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0800000" scaled="1"/>
          <a:tileRect/>
        </a:gradFill>
      </dgm:spPr>
      <dgm:t>
        <a:bodyPr/>
        <a:lstStyle/>
        <a:p>
          <a:pPr>
            <a:lnSpc>
              <a:spcPts val="3360"/>
            </a:lnSpc>
            <a:spcAft>
              <a:spcPts val="600"/>
            </a:spcAft>
          </a:pPr>
          <a:r>
            <a:rPr lang="zh-TW" altLang="en-US" sz="2800" b="1" dirty="0">
              <a:latin typeface="微軟正黑體" panose="020B0604030504040204" pitchFamily="34" charset="-120"/>
              <a:ea typeface="微軟正黑體" panose="020B0604030504040204" pitchFamily="34" charset="-120"/>
            </a:rPr>
            <a:t>僅投資且單純作為股東</a:t>
          </a:r>
        </a:p>
      </dgm:t>
    </dgm:pt>
    <dgm:pt modelId="{A5E8F82A-17C7-4810-9368-D82FB1DCC41B}" type="parTrans" cxnId="{C685A3E7-A061-4C35-BF06-99C6A0ED33B8}">
      <dgm:prSet/>
      <dgm:spPr/>
      <dgm:t>
        <a:bodyPr/>
        <a:lstStyle/>
        <a:p>
          <a:endParaRPr lang="zh-TW" altLang="en-US"/>
        </a:p>
      </dgm:t>
    </dgm:pt>
    <dgm:pt modelId="{5C2B2F5F-197A-4CF9-B95F-76E20F57B36E}" type="sibTrans" cxnId="{C685A3E7-A061-4C35-BF06-99C6A0ED33B8}">
      <dgm:prSet/>
      <dgm:spPr/>
      <dgm:t>
        <a:bodyPr/>
        <a:lstStyle/>
        <a:p>
          <a:endParaRPr lang="zh-TW" altLang="en-US"/>
        </a:p>
      </dgm:t>
    </dgm:pt>
    <dgm:pt modelId="{F826AFAD-0BC1-4551-AA33-CCA37CBFA97F}">
      <dgm:prSet phldrT="[文字]" custT="1"/>
      <dgm:spPr>
        <a:gradFill flip="none" rotWithShape="0">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5400000" scaled="1"/>
          <a:tileRect/>
        </a:gradFill>
      </dgm:spPr>
      <dgm:t>
        <a:bodyPr/>
        <a:lstStyle/>
        <a:p>
          <a:r>
            <a:rPr lang="zh-TW" altLang="en-US" sz="3200" b="1" dirty="0">
              <a:latin typeface="微軟正黑體" panose="020B0604030504040204" pitchFamily="34" charset="-120"/>
              <a:ea typeface="微軟正黑體" panose="020B0604030504040204" pitchFamily="34" charset="-120"/>
            </a:rPr>
            <a:t>安心投資</a:t>
          </a:r>
        </a:p>
      </dgm:t>
    </dgm:pt>
    <dgm:pt modelId="{217C3834-892A-45FA-AFF3-900AA4813199}" type="parTrans" cxnId="{32266DCD-1D3A-4D3E-8600-DB073AF19D30}">
      <dgm:prSet/>
      <dgm:spPr/>
      <dgm:t>
        <a:bodyPr/>
        <a:lstStyle/>
        <a:p>
          <a:endParaRPr lang="zh-TW" altLang="en-US"/>
        </a:p>
      </dgm:t>
    </dgm:pt>
    <dgm:pt modelId="{CC82178B-1A99-4D93-ADF2-3F3A20C816D4}" type="sibTrans" cxnId="{32266DCD-1D3A-4D3E-8600-DB073AF19D30}">
      <dgm:prSet/>
      <dgm:spPr/>
      <dgm:t>
        <a:bodyPr/>
        <a:lstStyle/>
        <a:p>
          <a:endParaRPr lang="zh-TW" altLang="en-US"/>
        </a:p>
      </dgm:t>
    </dgm:pt>
    <dgm:pt modelId="{B3D24D1D-CA2B-439D-A4C6-19D7EC5D98A1}" type="pres">
      <dgm:prSet presAssocID="{206EBEF4-915C-4ECB-ACD5-ED69392826B2}" presName="Name0" presStyleCnt="0">
        <dgm:presLayoutVars>
          <dgm:dir/>
          <dgm:resizeHandles val="exact"/>
        </dgm:presLayoutVars>
      </dgm:prSet>
      <dgm:spPr/>
    </dgm:pt>
    <dgm:pt modelId="{77F195EC-E4AC-4EE2-9488-14657B40B661}" type="pres">
      <dgm:prSet presAssocID="{206EBEF4-915C-4ECB-ACD5-ED69392826B2}" presName="vNodes" presStyleCnt="0"/>
      <dgm:spPr/>
    </dgm:pt>
    <dgm:pt modelId="{98017105-6FEF-42C5-9CCD-5E932848ACAA}" type="pres">
      <dgm:prSet presAssocID="{6422FFA9-E5FF-454F-A292-B41220B55392}" presName="node" presStyleLbl="node1" presStyleIdx="0" presStyleCnt="3" custScaleX="229359" custScaleY="184171" custLinFactNeighborX="-2179" custLinFactNeighborY="46543">
        <dgm:presLayoutVars>
          <dgm:bulletEnabled val="1"/>
        </dgm:presLayoutVars>
      </dgm:prSet>
      <dgm:spPr/>
      <dgm:t>
        <a:bodyPr/>
        <a:lstStyle/>
        <a:p>
          <a:endParaRPr lang="zh-TW" altLang="en-US"/>
        </a:p>
      </dgm:t>
    </dgm:pt>
    <dgm:pt modelId="{7467C954-C0F4-4921-95F4-C65C330A4F1D}" type="pres">
      <dgm:prSet presAssocID="{E4676330-D67F-4FC2-82A4-7270A71EFAF7}" presName="spacerT" presStyleCnt="0"/>
      <dgm:spPr/>
    </dgm:pt>
    <dgm:pt modelId="{F59CEC96-8891-4ACD-B41B-59410EC06BAA}" type="pres">
      <dgm:prSet presAssocID="{E4676330-D67F-4FC2-82A4-7270A71EFAF7}" presName="sibTrans" presStyleLbl="sibTrans2D1" presStyleIdx="0" presStyleCnt="2"/>
      <dgm:spPr/>
      <dgm:t>
        <a:bodyPr/>
        <a:lstStyle/>
        <a:p>
          <a:endParaRPr lang="zh-TW" altLang="en-US"/>
        </a:p>
      </dgm:t>
    </dgm:pt>
    <dgm:pt modelId="{B7FDCD31-BDF0-4021-A23B-7C18C704CC9D}" type="pres">
      <dgm:prSet presAssocID="{E4676330-D67F-4FC2-82A4-7270A71EFAF7}" presName="spacerB" presStyleCnt="0"/>
      <dgm:spPr/>
    </dgm:pt>
    <dgm:pt modelId="{9B4F61E2-06BD-4924-BCBF-0ED0C9FA0B04}" type="pres">
      <dgm:prSet presAssocID="{27B16576-C7DC-4836-A747-A1A0ABA368E8}" presName="node" presStyleLbl="node1" presStyleIdx="1" presStyleCnt="3" custScaleX="232241" custScaleY="129192" custLinFactY="22742" custLinFactNeighborX="4234" custLinFactNeighborY="100000">
        <dgm:presLayoutVars>
          <dgm:bulletEnabled val="1"/>
        </dgm:presLayoutVars>
      </dgm:prSet>
      <dgm:spPr/>
      <dgm:t>
        <a:bodyPr/>
        <a:lstStyle/>
        <a:p>
          <a:endParaRPr lang="zh-TW" altLang="en-US"/>
        </a:p>
      </dgm:t>
    </dgm:pt>
    <dgm:pt modelId="{7BA6FD4F-E985-49C5-8ABA-2866D22B5C2D}" type="pres">
      <dgm:prSet presAssocID="{206EBEF4-915C-4ECB-ACD5-ED69392826B2}" presName="sibTransLast" presStyleLbl="sibTrans2D1" presStyleIdx="1" presStyleCnt="2"/>
      <dgm:spPr/>
      <dgm:t>
        <a:bodyPr/>
        <a:lstStyle/>
        <a:p>
          <a:endParaRPr lang="zh-TW" altLang="en-US"/>
        </a:p>
      </dgm:t>
    </dgm:pt>
    <dgm:pt modelId="{ACEF0A4D-6532-4E83-8270-ED303122985E}" type="pres">
      <dgm:prSet presAssocID="{206EBEF4-915C-4ECB-ACD5-ED69392826B2}" presName="connectorText" presStyleLbl="sibTrans2D1" presStyleIdx="1" presStyleCnt="2"/>
      <dgm:spPr/>
      <dgm:t>
        <a:bodyPr/>
        <a:lstStyle/>
        <a:p>
          <a:endParaRPr lang="zh-TW" altLang="en-US"/>
        </a:p>
      </dgm:t>
    </dgm:pt>
    <dgm:pt modelId="{94ABA5D1-1D90-4A7B-A37C-4433C1089AF7}" type="pres">
      <dgm:prSet presAssocID="{206EBEF4-915C-4ECB-ACD5-ED69392826B2}" presName="lastNode" presStyleLbl="node1" presStyleIdx="2" presStyleCnt="3" custScaleX="67665" custScaleY="69238">
        <dgm:presLayoutVars>
          <dgm:bulletEnabled val="1"/>
        </dgm:presLayoutVars>
      </dgm:prSet>
      <dgm:spPr/>
      <dgm:t>
        <a:bodyPr/>
        <a:lstStyle/>
        <a:p>
          <a:endParaRPr lang="zh-TW" altLang="en-US"/>
        </a:p>
      </dgm:t>
    </dgm:pt>
  </dgm:ptLst>
  <dgm:cxnLst>
    <dgm:cxn modelId="{ED024DC1-3584-4C26-97C2-1D574565CEDE}" type="presOf" srcId="{206EBEF4-915C-4ECB-ACD5-ED69392826B2}" destId="{B3D24D1D-CA2B-439D-A4C6-19D7EC5D98A1}" srcOrd="0" destOrd="0" presId="urn:microsoft.com/office/officeart/2005/8/layout/equation2"/>
    <dgm:cxn modelId="{E680ADD6-AC6E-434A-8E47-9B79DABDAD74}" type="presOf" srcId="{6422FFA9-E5FF-454F-A292-B41220B55392}" destId="{98017105-6FEF-42C5-9CCD-5E932848ACAA}" srcOrd="0" destOrd="0" presId="urn:microsoft.com/office/officeart/2005/8/layout/equation2"/>
    <dgm:cxn modelId="{A231526D-A8CD-4602-B530-698AC8BD08CB}" type="presOf" srcId="{E4676330-D67F-4FC2-82A4-7270A71EFAF7}" destId="{F59CEC96-8891-4ACD-B41B-59410EC06BAA}" srcOrd="0" destOrd="0" presId="urn:microsoft.com/office/officeart/2005/8/layout/equation2"/>
    <dgm:cxn modelId="{95157B77-942C-49EE-8B11-8162446C9018}" type="presOf" srcId="{F826AFAD-0BC1-4551-AA33-CCA37CBFA97F}" destId="{94ABA5D1-1D90-4A7B-A37C-4433C1089AF7}" srcOrd="0" destOrd="0" presId="urn:microsoft.com/office/officeart/2005/8/layout/equation2"/>
    <dgm:cxn modelId="{C685A3E7-A061-4C35-BF06-99C6A0ED33B8}" srcId="{206EBEF4-915C-4ECB-ACD5-ED69392826B2}" destId="{27B16576-C7DC-4836-A747-A1A0ABA368E8}" srcOrd="1" destOrd="0" parTransId="{A5E8F82A-17C7-4810-9368-D82FB1DCC41B}" sibTransId="{5C2B2F5F-197A-4CF9-B95F-76E20F57B36E}"/>
    <dgm:cxn modelId="{022A4A93-5509-4276-B93E-C98DFA8308AB}" type="presOf" srcId="{5C2B2F5F-197A-4CF9-B95F-76E20F57B36E}" destId="{7BA6FD4F-E985-49C5-8ABA-2866D22B5C2D}" srcOrd="0" destOrd="0" presId="urn:microsoft.com/office/officeart/2005/8/layout/equation2"/>
    <dgm:cxn modelId="{3303D06D-894C-495B-9583-E8A1AEE1CA3F}" type="presOf" srcId="{5C2B2F5F-197A-4CF9-B95F-76E20F57B36E}" destId="{ACEF0A4D-6532-4E83-8270-ED303122985E}" srcOrd="1" destOrd="0" presId="urn:microsoft.com/office/officeart/2005/8/layout/equation2"/>
    <dgm:cxn modelId="{6240BF2B-B99A-4E70-B454-33AF81D30DED}" srcId="{206EBEF4-915C-4ECB-ACD5-ED69392826B2}" destId="{6422FFA9-E5FF-454F-A292-B41220B55392}" srcOrd="0" destOrd="0" parTransId="{8062C75E-EE19-46AD-84BD-1C8A7293043C}" sibTransId="{E4676330-D67F-4FC2-82A4-7270A71EFAF7}"/>
    <dgm:cxn modelId="{32266DCD-1D3A-4D3E-8600-DB073AF19D30}" srcId="{206EBEF4-915C-4ECB-ACD5-ED69392826B2}" destId="{F826AFAD-0BC1-4551-AA33-CCA37CBFA97F}" srcOrd="2" destOrd="0" parTransId="{217C3834-892A-45FA-AFF3-900AA4813199}" sibTransId="{CC82178B-1A99-4D93-ADF2-3F3A20C816D4}"/>
    <dgm:cxn modelId="{9C170A64-5797-41D3-8577-04640CC37B31}" type="presOf" srcId="{27B16576-C7DC-4836-A747-A1A0ABA368E8}" destId="{9B4F61E2-06BD-4924-BCBF-0ED0C9FA0B04}" srcOrd="0" destOrd="0" presId="urn:microsoft.com/office/officeart/2005/8/layout/equation2"/>
    <dgm:cxn modelId="{E03B1274-645E-4A7B-B09C-9F107F84BEBA}" type="presParOf" srcId="{B3D24D1D-CA2B-439D-A4C6-19D7EC5D98A1}" destId="{77F195EC-E4AC-4EE2-9488-14657B40B661}" srcOrd="0" destOrd="0" presId="urn:microsoft.com/office/officeart/2005/8/layout/equation2"/>
    <dgm:cxn modelId="{85AB1037-AEA8-4394-90F2-8B4131A7B650}" type="presParOf" srcId="{77F195EC-E4AC-4EE2-9488-14657B40B661}" destId="{98017105-6FEF-42C5-9CCD-5E932848ACAA}" srcOrd="0" destOrd="0" presId="urn:microsoft.com/office/officeart/2005/8/layout/equation2"/>
    <dgm:cxn modelId="{526832C2-93D2-4489-AB9E-7D1C4907D30F}" type="presParOf" srcId="{77F195EC-E4AC-4EE2-9488-14657B40B661}" destId="{7467C954-C0F4-4921-95F4-C65C330A4F1D}" srcOrd="1" destOrd="0" presId="urn:microsoft.com/office/officeart/2005/8/layout/equation2"/>
    <dgm:cxn modelId="{60416B7E-12B0-4558-9A69-BCCEF18712EC}" type="presParOf" srcId="{77F195EC-E4AC-4EE2-9488-14657B40B661}" destId="{F59CEC96-8891-4ACD-B41B-59410EC06BAA}" srcOrd="2" destOrd="0" presId="urn:microsoft.com/office/officeart/2005/8/layout/equation2"/>
    <dgm:cxn modelId="{6A7F9135-7385-4A89-A4A8-6DEE917A79CC}" type="presParOf" srcId="{77F195EC-E4AC-4EE2-9488-14657B40B661}" destId="{B7FDCD31-BDF0-4021-A23B-7C18C704CC9D}" srcOrd="3" destOrd="0" presId="urn:microsoft.com/office/officeart/2005/8/layout/equation2"/>
    <dgm:cxn modelId="{347643B5-3538-41C9-909D-EA9CD8AC33E5}" type="presParOf" srcId="{77F195EC-E4AC-4EE2-9488-14657B40B661}" destId="{9B4F61E2-06BD-4924-BCBF-0ED0C9FA0B04}" srcOrd="4" destOrd="0" presId="urn:microsoft.com/office/officeart/2005/8/layout/equation2"/>
    <dgm:cxn modelId="{B5835B7B-2C66-42A2-933E-11A1E701F615}" type="presParOf" srcId="{B3D24D1D-CA2B-439D-A4C6-19D7EC5D98A1}" destId="{7BA6FD4F-E985-49C5-8ABA-2866D22B5C2D}" srcOrd="1" destOrd="0" presId="urn:microsoft.com/office/officeart/2005/8/layout/equation2"/>
    <dgm:cxn modelId="{E32DE36C-CE94-4264-BC32-3F1DCC3A92E7}" type="presParOf" srcId="{7BA6FD4F-E985-49C5-8ABA-2866D22B5C2D}" destId="{ACEF0A4D-6532-4E83-8270-ED303122985E}" srcOrd="0" destOrd="0" presId="urn:microsoft.com/office/officeart/2005/8/layout/equation2"/>
    <dgm:cxn modelId="{2159DD41-B54E-4922-9E5E-1EC055EBCE9F}" type="presParOf" srcId="{B3D24D1D-CA2B-439D-A4C6-19D7EC5D98A1}" destId="{94ABA5D1-1D90-4A7B-A37C-4433C1089AF7}"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17105-6FEF-42C5-9CCD-5E932848ACAA}">
      <dsp:nvSpPr>
        <dsp:cNvPr id="0" name=""/>
        <dsp:cNvSpPr/>
      </dsp:nvSpPr>
      <dsp:spPr>
        <a:xfrm>
          <a:off x="1036096" y="49518"/>
          <a:ext cx="2872839" cy="2306836"/>
        </a:xfrm>
        <a:prstGeom prst="ellipse">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path path="circle">
            <a:fillToRect t="100000" r="100000"/>
          </a:path>
          <a:tileRect l="-100000" b="-100000"/>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ts val="3360"/>
            </a:lnSpc>
            <a:spcBef>
              <a:spcPct val="0"/>
            </a:spcBef>
            <a:spcAft>
              <a:spcPts val="600"/>
            </a:spcAft>
          </a:pPr>
          <a:r>
            <a:rPr lang="zh-TW" altLang="en-US" sz="2800" b="1" kern="1200" dirty="0">
              <a:latin typeface="微軟正黑體" panose="020B0604030504040204" pitchFamily="34" charset="-120"/>
              <a:ea typeface="微軟正黑體" panose="020B0604030504040204" pitchFamily="34" charset="-120"/>
            </a:rPr>
            <a:t>所任職務對營利事業沒有監督或管理權限</a:t>
          </a:r>
        </a:p>
      </dsp:txBody>
      <dsp:txXfrm>
        <a:off x="1456814" y="387346"/>
        <a:ext cx="2031403" cy="1631180"/>
      </dsp:txXfrm>
    </dsp:sp>
    <dsp:sp modelId="{F59CEC96-8891-4ACD-B41B-59410EC06BAA}">
      <dsp:nvSpPr>
        <dsp:cNvPr id="0" name=""/>
        <dsp:cNvSpPr/>
      </dsp:nvSpPr>
      <dsp:spPr>
        <a:xfrm>
          <a:off x="2136569" y="2410725"/>
          <a:ext cx="726479" cy="72647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zh-TW" altLang="en-US" sz="1300" kern="1200"/>
        </a:p>
      </dsp:txBody>
      <dsp:txXfrm>
        <a:off x="2232864" y="2688531"/>
        <a:ext cx="533889" cy="170867"/>
      </dsp:txXfrm>
    </dsp:sp>
    <dsp:sp modelId="{9B4F61E2-06BD-4924-BCBF-0ED0C9FA0B04}">
      <dsp:nvSpPr>
        <dsp:cNvPr id="0" name=""/>
        <dsp:cNvSpPr/>
      </dsp:nvSpPr>
      <dsp:spPr>
        <a:xfrm>
          <a:off x="1098373" y="3241093"/>
          <a:ext cx="2908938" cy="1618196"/>
        </a:xfrm>
        <a:prstGeom prst="ellipse">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08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ts val="3360"/>
            </a:lnSpc>
            <a:spcBef>
              <a:spcPct val="0"/>
            </a:spcBef>
            <a:spcAft>
              <a:spcPts val="600"/>
            </a:spcAft>
          </a:pPr>
          <a:r>
            <a:rPr lang="zh-TW" altLang="en-US" sz="2800" b="1" kern="1200" dirty="0">
              <a:latin typeface="微軟正黑體" panose="020B0604030504040204" pitchFamily="34" charset="-120"/>
              <a:ea typeface="微軟正黑體" panose="020B0604030504040204" pitchFamily="34" charset="-120"/>
            </a:rPr>
            <a:t>僅投資且單純作為股東</a:t>
          </a:r>
        </a:p>
      </dsp:txBody>
      <dsp:txXfrm>
        <a:off x="1524377" y="3478072"/>
        <a:ext cx="2056930" cy="1144238"/>
      </dsp:txXfrm>
    </dsp:sp>
    <dsp:sp modelId="{7BA6FD4F-E985-49C5-8ABA-2866D22B5C2D}">
      <dsp:nvSpPr>
        <dsp:cNvPr id="0" name=""/>
        <dsp:cNvSpPr/>
      </dsp:nvSpPr>
      <dsp:spPr>
        <a:xfrm rot="21571925">
          <a:off x="4181936" y="2206358"/>
          <a:ext cx="370230" cy="4659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zh-TW" altLang="en-US" sz="2200" kern="1200"/>
        </a:p>
      </dsp:txBody>
      <dsp:txXfrm>
        <a:off x="4181938" y="2300002"/>
        <a:ext cx="259161" cy="279569"/>
      </dsp:txXfrm>
    </dsp:sp>
    <dsp:sp modelId="{94ABA5D1-1D90-4A7B-A37C-4433C1089AF7}">
      <dsp:nvSpPr>
        <dsp:cNvPr id="0" name=""/>
        <dsp:cNvSpPr/>
      </dsp:nvSpPr>
      <dsp:spPr>
        <a:xfrm>
          <a:off x="4705809" y="1562403"/>
          <a:ext cx="1695077" cy="1734483"/>
        </a:xfrm>
        <a:prstGeom prst="ellipse">
          <a:avLst/>
        </a:prstGeom>
        <a:gradFill flip="none" rotWithShape="0">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54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b="1" kern="1200" dirty="0">
              <a:latin typeface="微軟正黑體" panose="020B0604030504040204" pitchFamily="34" charset="-120"/>
              <a:ea typeface="微軟正黑體" panose="020B0604030504040204" pitchFamily="34" charset="-120"/>
            </a:rPr>
            <a:t>安心投資</a:t>
          </a:r>
        </a:p>
      </dsp:txBody>
      <dsp:txXfrm>
        <a:off x="4954047" y="1816412"/>
        <a:ext cx="1198601" cy="122646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1"/>
            <a:ext cx="2945659" cy="49813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5" y="1"/>
            <a:ext cx="2945659" cy="498135"/>
          </a:xfrm>
          <a:prstGeom prst="rect">
            <a:avLst/>
          </a:prstGeom>
        </p:spPr>
        <p:txBody>
          <a:bodyPr vert="horz" lIns="91440" tIns="45720" rIns="91440" bIns="45720" rtlCol="0"/>
          <a:lstStyle>
            <a:lvl1pPr algn="r">
              <a:defRPr sz="1200"/>
            </a:lvl1pPr>
          </a:lstStyle>
          <a:p>
            <a:fld id="{205FEF3C-96DE-4E1B-96A5-492803B4F3D7}" type="datetimeFigureOut">
              <a:rPr lang="zh-TW" altLang="en-US" smtClean="0"/>
              <a:t>2024/9/20</a:t>
            </a:fld>
            <a:endParaRPr lang="zh-TW" altLang="en-US"/>
          </a:p>
        </p:txBody>
      </p:sp>
      <p:sp>
        <p:nvSpPr>
          <p:cNvPr id="4" name="頁尾版面配置區 3"/>
          <p:cNvSpPr>
            <a:spLocks noGrp="1"/>
          </p:cNvSpPr>
          <p:nvPr>
            <p:ph type="ftr" sz="quarter" idx="2"/>
          </p:nvPr>
        </p:nvSpPr>
        <p:spPr>
          <a:xfrm>
            <a:off x="2" y="9430091"/>
            <a:ext cx="2945659" cy="498134"/>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5" y="9430091"/>
            <a:ext cx="2945659" cy="498134"/>
          </a:xfrm>
          <a:prstGeom prst="rect">
            <a:avLst/>
          </a:prstGeom>
        </p:spPr>
        <p:txBody>
          <a:bodyPr vert="horz" lIns="91440" tIns="45720" rIns="91440" bIns="45720" rtlCol="0" anchor="b"/>
          <a:lstStyle>
            <a:lvl1pPr algn="r">
              <a:defRPr sz="1200"/>
            </a:lvl1pPr>
          </a:lstStyle>
          <a:p>
            <a:fld id="{C787BA20-649C-49F6-8B9A-F0E13A703B33}" type="slidenum">
              <a:rPr lang="zh-TW" altLang="en-US" smtClean="0"/>
              <a:t>‹#›</a:t>
            </a:fld>
            <a:endParaRPr lang="zh-TW" altLang="en-US"/>
          </a:p>
        </p:txBody>
      </p:sp>
    </p:spTree>
    <p:extLst>
      <p:ext uri="{BB962C8B-B14F-4D97-AF65-F5344CB8AC3E}">
        <p14:creationId xmlns:p14="http://schemas.microsoft.com/office/powerpoint/2010/main" val="1616272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908"/>
            <a:ext cx="5438140" cy="4467701"/>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958271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367845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506111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116540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008864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432650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913872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259281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079736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346832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758547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022577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748706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87842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067665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2286000" y="1684338"/>
            <a:ext cx="13716000" cy="35814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2286000" y="5403850"/>
            <a:ext cx="13716000" cy="2482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2024/9/20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483637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2024/9/20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745972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13087350" y="547688"/>
            <a:ext cx="3943350" cy="87185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1257300" y="547688"/>
            <a:ext cx="11677650" cy="87185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2024/9/20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811925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ctrTitle"/>
          </p:nvPr>
        </p:nvSpPr>
        <p:spPr>
          <a:xfrm>
            <a:off x="2626518" y="1951178"/>
            <a:ext cx="13034964" cy="3763820"/>
          </a:xfrm>
        </p:spPr>
        <p:txBody>
          <a:bodyPr anchor="b">
            <a:normAutofit/>
          </a:bodyPr>
          <a:lstStyle>
            <a:lvl1pPr algn="ctr">
              <a:defRPr sz="7200"/>
            </a:lvl1pPr>
          </a:lstStyle>
          <a:p>
            <a:r>
              <a:rPr lang="zh-TW" altLang="en-US"/>
              <a:t>按一下以編輯母片標題樣式</a:t>
            </a:r>
            <a:endParaRPr lang="en-US" dirty="0"/>
          </a:p>
        </p:txBody>
      </p:sp>
      <p:sp>
        <p:nvSpPr>
          <p:cNvPr id="3" name="Subtitle 2"/>
          <p:cNvSpPr>
            <a:spLocks noGrp="1"/>
          </p:cNvSpPr>
          <p:nvPr>
            <p:ph type="subTitle" idx="1"/>
          </p:nvPr>
        </p:nvSpPr>
        <p:spPr>
          <a:xfrm>
            <a:off x="2626518" y="5829301"/>
            <a:ext cx="13034964" cy="2057399"/>
          </a:xfrm>
        </p:spPr>
        <p:txBody>
          <a:bodyPr>
            <a:normAutofit/>
          </a:bodyPr>
          <a:lstStyle>
            <a:lvl1pPr marL="0" indent="0" algn="ctr">
              <a:buNone/>
              <a:defRPr sz="3300">
                <a:solidFill>
                  <a:schemeClr val="bg1">
                    <a:lumMod val="50000"/>
                  </a:schemeClr>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43912695"/>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1370661" y="3550639"/>
            <a:ext cx="15545739"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279568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1" y="1242845"/>
            <a:ext cx="15527628" cy="4105229"/>
          </a:xfrm>
        </p:spPr>
        <p:txBody>
          <a:bodyPr anchor="b">
            <a:normAutofit/>
          </a:bodyPr>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1370661" y="5486186"/>
            <a:ext cx="15527628" cy="2052275"/>
          </a:xfrm>
        </p:spPr>
        <p:txBody>
          <a:bodyPr>
            <a:normAutofit/>
          </a:bodyPr>
          <a:lstStyle>
            <a:lvl1pPr marL="0" indent="0" algn="ctr">
              <a:buNone/>
              <a:defRPr sz="3000">
                <a:solidFill>
                  <a:schemeClr val="bg1">
                    <a:lumMod val="50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48A87A34-81AB-432B-8DAE-1953F412C126}" type="datetimeFigureOut">
              <a:rPr lang="en-US" smtClean="0"/>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46851322"/>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4" name="Title 1"/>
          <p:cNvSpPr>
            <a:spLocks noGrp="1"/>
          </p:cNvSpPr>
          <p:nvPr>
            <p:ph type="title"/>
          </p:nvPr>
        </p:nvSpPr>
        <p:spPr>
          <a:xfrm>
            <a:off x="1370663" y="927776"/>
            <a:ext cx="15546677" cy="2394266"/>
          </a:xfrm>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1370661" y="3550639"/>
            <a:ext cx="7659039"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3" name="Content Placeholder 3"/>
          <p:cNvSpPr>
            <a:spLocks noGrp="1"/>
          </p:cNvSpPr>
          <p:nvPr>
            <p:ph sz="quarter" idx="14"/>
          </p:nvPr>
        </p:nvSpPr>
        <p:spPr>
          <a:xfrm>
            <a:off x="9258300" y="3550639"/>
            <a:ext cx="7658100"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98489535"/>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4" name="Title 1"/>
          <p:cNvSpPr>
            <a:spLocks noGrp="1"/>
          </p:cNvSpPr>
          <p:nvPr>
            <p:ph type="title"/>
          </p:nvPr>
        </p:nvSpPr>
        <p:spPr>
          <a:xfrm>
            <a:off x="1370663" y="927776"/>
            <a:ext cx="15546677" cy="2394266"/>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719492" y="3556527"/>
            <a:ext cx="7310211" cy="1019991"/>
          </a:xfrm>
        </p:spPr>
        <p:txBody>
          <a:bodyPr anchor="b">
            <a:noAutofit/>
          </a:bodyPr>
          <a:lstStyle>
            <a:lvl1pPr marL="0" indent="0">
              <a:lnSpc>
                <a:spcPct val="85000"/>
              </a:lnSpc>
              <a:buNone/>
              <a:defRPr sz="39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2" name="Content Placeholder 3"/>
          <p:cNvSpPr>
            <a:spLocks noGrp="1"/>
          </p:cNvSpPr>
          <p:nvPr>
            <p:ph sz="quarter" idx="13"/>
          </p:nvPr>
        </p:nvSpPr>
        <p:spPr>
          <a:xfrm>
            <a:off x="1370662" y="4576519"/>
            <a:ext cx="7659041" cy="411028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9594635" y="3556527"/>
            <a:ext cx="7322706" cy="1019991"/>
          </a:xfrm>
        </p:spPr>
        <p:txBody>
          <a:bodyPr anchor="b">
            <a:noAutofit/>
          </a:bodyPr>
          <a:lstStyle>
            <a:lvl1pPr marL="0" indent="0">
              <a:lnSpc>
                <a:spcPct val="85000"/>
              </a:lnSpc>
              <a:buNone/>
              <a:defRPr sz="39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3" name="Content Placeholder 5"/>
          <p:cNvSpPr>
            <a:spLocks noGrp="1"/>
          </p:cNvSpPr>
          <p:nvPr>
            <p:ph sz="quarter" idx="14"/>
          </p:nvPr>
        </p:nvSpPr>
        <p:spPr>
          <a:xfrm>
            <a:off x="9258301" y="4576519"/>
            <a:ext cx="7658102" cy="411028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06476782"/>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99612191"/>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9/20/2024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26612053"/>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3" y="914400"/>
            <a:ext cx="5903532" cy="3034878"/>
          </a:xfrm>
        </p:spPr>
        <p:txBody>
          <a:bodyPr anchor="b"/>
          <a:lstStyle>
            <a:lvl1pPr algn="ctr">
              <a:defRPr sz="4800"/>
            </a:lvl1pPr>
          </a:lstStyle>
          <a:p>
            <a:r>
              <a:rPr lang="zh-TW" altLang="en-US"/>
              <a:t>按一下以編輯母片標題樣式</a:t>
            </a:r>
            <a:endParaRPr lang="en-US" dirty="0"/>
          </a:p>
        </p:txBody>
      </p:sp>
      <p:sp>
        <p:nvSpPr>
          <p:cNvPr id="10" name="Content Placeholder 2"/>
          <p:cNvSpPr>
            <a:spLocks noGrp="1"/>
          </p:cNvSpPr>
          <p:nvPr>
            <p:ph sz="quarter" idx="13"/>
          </p:nvPr>
        </p:nvSpPr>
        <p:spPr>
          <a:xfrm>
            <a:off x="7617094" y="914401"/>
            <a:ext cx="9300245" cy="7772399"/>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370662" y="3949278"/>
            <a:ext cx="5903534" cy="4737522"/>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1750453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2024/9/20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460376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2" y="914400"/>
            <a:ext cx="8902454" cy="3034881"/>
          </a:xfrm>
        </p:spPr>
        <p:txBody>
          <a:bodyPr anchor="b"/>
          <a:lstStyle>
            <a:lvl1pPr algn="ctr">
              <a:defRPr sz="48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1137205" y="914402"/>
            <a:ext cx="4883037" cy="77724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370692" y="3949278"/>
            <a:ext cx="8902424" cy="4737521"/>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9600305"/>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91" y="6434061"/>
            <a:ext cx="15546648" cy="1217415"/>
          </a:xfrm>
        </p:spPr>
        <p:txBody>
          <a:bodyPr anchor="b"/>
          <a:lstStyle>
            <a:lvl1pPr>
              <a:defRPr sz="48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777116" y="1047392"/>
            <a:ext cx="14733798" cy="4821204"/>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370661" y="7663092"/>
            <a:ext cx="15546678" cy="1023708"/>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39379270"/>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1" y="914399"/>
            <a:ext cx="15546678" cy="5140868"/>
          </a:xfrm>
        </p:spPr>
        <p:txBody>
          <a:bodyPr anchor="ctr"/>
          <a:lstStyle>
            <a:lvl1pPr algn="ctr">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370663" y="6307232"/>
            <a:ext cx="15546678" cy="2379570"/>
          </a:xfrm>
        </p:spPr>
        <p:txBody>
          <a:bodyPr anchor="ct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78549182"/>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2169318" y="914400"/>
            <a:ext cx="13954128" cy="4489356"/>
          </a:xfrm>
        </p:spPr>
        <p:txBody>
          <a:bodyPr anchor="ctr"/>
          <a:lstStyle>
            <a:lvl1pPr>
              <a:defRPr sz="48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2580967" y="5415048"/>
            <a:ext cx="13128449" cy="892182"/>
          </a:xfrm>
        </p:spPr>
        <p:txBody>
          <a:bodyPr anchor="t">
            <a:normAutofit/>
          </a:bodyPr>
          <a:lstStyle>
            <a:lvl1pPr marL="0" indent="0">
              <a:buNone/>
              <a:defRPr sz="21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4" name="Text Placeholder 3"/>
          <p:cNvSpPr>
            <a:spLocks noGrp="1"/>
          </p:cNvSpPr>
          <p:nvPr>
            <p:ph type="body" sz="half" idx="2"/>
          </p:nvPr>
        </p:nvSpPr>
        <p:spPr>
          <a:xfrm>
            <a:off x="1370661" y="6559195"/>
            <a:ext cx="15546678" cy="2131580"/>
          </a:xfrm>
        </p:spPr>
        <p:txBody>
          <a:bodyPr anchor="ctr">
            <a:normAutofit/>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502232" y="1131249"/>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2000" dirty="0">
                <a:solidFill>
                  <a:schemeClr val="tx1"/>
                </a:solidFill>
                <a:effectLst/>
              </a:rPr>
              <a:t>“</a:t>
            </a:r>
          </a:p>
        </p:txBody>
      </p:sp>
      <p:sp>
        <p:nvSpPr>
          <p:cNvPr id="14" name="TextBox 13"/>
          <p:cNvSpPr txBox="1"/>
          <p:nvPr/>
        </p:nvSpPr>
        <p:spPr>
          <a:xfrm>
            <a:off x="15836337" y="4490367"/>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Tree>
    <p:extLst>
      <p:ext uri="{BB962C8B-B14F-4D97-AF65-F5344CB8AC3E}">
        <p14:creationId xmlns:p14="http://schemas.microsoft.com/office/powerpoint/2010/main" val="1824070781"/>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3" y="3208082"/>
            <a:ext cx="15546678" cy="3767753"/>
          </a:xfrm>
        </p:spPr>
        <p:txBody>
          <a:bodyPr anchor="b"/>
          <a:lstStyle>
            <a:lvl1pPr algn="ctr">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370663" y="6993503"/>
            <a:ext cx="15546678" cy="1710966"/>
          </a:xfrm>
        </p:spPr>
        <p:txBody>
          <a:bodyPr anchor="t"/>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16243208"/>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5" name="Title 1"/>
          <p:cNvSpPr>
            <a:spLocks noGrp="1"/>
          </p:cNvSpPr>
          <p:nvPr>
            <p:ph type="title"/>
          </p:nvPr>
        </p:nvSpPr>
        <p:spPr>
          <a:xfrm>
            <a:off x="1370661" y="914400"/>
            <a:ext cx="15546678" cy="2407641"/>
          </a:xfrm>
        </p:spPr>
        <p:txBody>
          <a:bodyPr/>
          <a:lstStyle/>
          <a:p>
            <a:r>
              <a:rPr lang="zh-TW" altLang="en-US"/>
              <a:t>按一下以編輯母片標題樣式</a:t>
            </a:r>
            <a:endParaRPr lang="en-US" dirty="0"/>
          </a:p>
        </p:txBody>
      </p:sp>
      <p:sp>
        <p:nvSpPr>
          <p:cNvPr id="7" name="Text Placeholder 2"/>
          <p:cNvSpPr>
            <a:spLocks noGrp="1"/>
          </p:cNvSpPr>
          <p:nvPr>
            <p:ph type="body" idx="1"/>
          </p:nvPr>
        </p:nvSpPr>
        <p:spPr>
          <a:xfrm>
            <a:off x="1370661" y="3550640"/>
            <a:ext cx="4948464"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8" name="Text Placeholder 3"/>
          <p:cNvSpPr>
            <a:spLocks noGrp="1"/>
          </p:cNvSpPr>
          <p:nvPr>
            <p:ph type="body" sz="half" idx="15"/>
          </p:nvPr>
        </p:nvSpPr>
        <p:spPr>
          <a:xfrm>
            <a:off x="1370661" y="4415033"/>
            <a:ext cx="4948464"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9" name="Text Placeholder 4"/>
          <p:cNvSpPr>
            <a:spLocks noGrp="1"/>
          </p:cNvSpPr>
          <p:nvPr>
            <p:ph type="body" sz="quarter" idx="3"/>
          </p:nvPr>
        </p:nvSpPr>
        <p:spPr>
          <a:xfrm>
            <a:off x="6678584" y="3550640"/>
            <a:ext cx="4937282"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0" name="Text Placeholder 3"/>
          <p:cNvSpPr>
            <a:spLocks noGrp="1"/>
          </p:cNvSpPr>
          <p:nvPr>
            <p:ph type="body" sz="half" idx="16"/>
          </p:nvPr>
        </p:nvSpPr>
        <p:spPr>
          <a:xfrm>
            <a:off x="6662023" y="4415033"/>
            <a:ext cx="4955027"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11" name="Text Placeholder 4"/>
          <p:cNvSpPr>
            <a:spLocks noGrp="1"/>
          </p:cNvSpPr>
          <p:nvPr>
            <p:ph type="body" sz="quarter" idx="13"/>
          </p:nvPr>
        </p:nvSpPr>
        <p:spPr>
          <a:xfrm>
            <a:off x="11959947" y="3550640"/>
            <a:ext cx="4957392"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2" name="Text Placeholder 3"/>
          <p:cNvSpPr>
            <a:spLocks noGrp="1"/>
          </p:cNvSpPr>
          <p:nvPr>
            <p:ph type="body" sz="half" idx="17"/>
          </p:nvPr>
        </p:nvSpPr>
        <p:spPr>
          <a:xfrm>
            <a:off x="11959947" y="4415033"/>
            <a:ext cx="4957392"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smtClean="0"/>
              <a:t>9/20/2024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6330036"/>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30" name="Title 1"/>
          <p:cNvSpPr>
            <a:spLocks noGrp="1"/>
          </p:cNvSpPr>
          <p:nvPr>
            <p:ph type="title"/>
          </p:nvPr>
        </p:nvSpPr>
        <p:spPr>
          <a:xfrm>
            <a:off x="1370661" y="916158"/>
            <a:ext cx="15546678" cy="2405883"/>
          </a:xfrm>
        </p:spPr>
        <p:txBody>
          <a:bodyPr/>
          <a:lstStyle/>
          <a:p>
            <a:r>
              <a:rPr lang="zh-TW" altLang="en-US"/>
              <a:t>按一下以編輯母片標題樣式</a:t>
            </a:r>
            <a:endParaRPr lang="en-US" dirty="0"/>
          </a:p>
        </p:txBody>
      </p:sp>
      <p:sp>
        <p:nvSpPr>
          <p:cNvPr id="19" name="Text Placeholder 2"/>
          <p:cNvSpPr>
            <a:spLocks noGrp="1"/>
          </p:cNvSpPr>
          <p:nvPr>
            <p:ph type="body" idx="1"/>
          </p:nvPr>
        </p:nvSpPr>
        <p:spPr>
          <a:xfrm>
            <a:off x="1370662" y="6307230"/>
            <a:ext cx="4944614"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0" name="Picture Placeholder 2"/>
          <p:cNvSpPr>
            <a:spLocks noGrp="1" noChangeAspect="1"/>
          </p:cNvSpPr>
          <p:nvPr>
            <p:ph type="pic" idx="15"/>
          </p:nvPr>
        </p:nvSpPr>
        <p:spPr>
          <a:xfrm>
            <a:off x="1370662" y="3550640"/>
            <a:ext cx="4944614" cy="2286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1" name="Text Placeholder 3"/>
          <p:cNvSpPr>
            <a:spLocks noGrp="1"/>
          </p:cNvSpPr>
          <p:nvPr>
            <p:ph type="body" sz="half" idx="18"/>
          </p:nvPr>
        </p:nvSpPr>
        <p:spPr>
          <a:xfrm>
            <a:off x="1370662" y="7171623"/>
            <a:ext cx="4944614" cy="1515177"/>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22" name="Text Placeholder 4"/>
          <p:cNvSpPr>
            <a:spLocks noGrp="1"/>
          </p:cNvSpPr>
          <p:nvPr>
            <p:ph type="body" sz="quarter" idx="3"/>
          </p:nvPr>
        </p:nvSpPr>
        <p:spPr>
          <a:xfrm>
            <a:off x="6664139" y="6307230"/>
            <a:ext cx="4952742"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3" name="Picture Placeholder 2"/>
          <p:cNvSpPr>
            <a:spLocks noGrp="1" noChangeAspect="1"/>
          </p:cNvSpPr>
          <p:nvPr>
            <p:ph type="pic" idx="21"/>
          </p:nvPr>
        </p:nvSpPr>
        <p:spPr>
          <a:xfrm>
            <a:off x="6662022" y="3550640"/>
            <a:ext cx="4955028" cy="2286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4" name="Text Placeholder 3"/>
          <p:cNvSpPr>
            <a:spLocks noGrp="1"/>
          </p:cNvSpPr>
          <p:nvPr>
            <p:ph type="body" sz="half" idx="19"/>
          </p:nvPr>
        </p:nvSpPr>
        <p:spPr>
          <a:xfrm>
            <a:off x="6662022" y="7171621"/>
            <a:ext cx="4955028" cy="1515179"/>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25" name="Text Placeholder 4"/>
          <p:cNvSpPr>
            <a:spLocks noGrp="1"/>
          </p:cNvSpPr>
          <p:nvPr>
            <p:ph type="body" sz="quarter" idx="13"/>
          </p:nvPr>
        </p:nvSpPr>
        <p:spPr>
          <a:xfrm>
            <a:off x="11959948" y="6307230"/>
            <a:ext cx="4951022"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6" name="Picture Placeholder 2"/>
          <p:cNvSpPr>
            <a:spLocks noGrp="1" noChangeAspect="1"/>
          </p:cNvSpPr>
          <p:nvPr>
            <p:ph type="pic" idx="22"/>
          </p:nvPr>
        </p:nvSpPr>
        <p:spPr>
          <a:xfrm>
            <a:off x="11959947" y="3550640"/>
            <a:ext cx="4957392" cy="2286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7" name="Text Placeholder 3"/>
          <p:cNvSpPr>
            <a:spLocks noGrp="1"/>
          </p:cNvSpPr>
          <p:nvPr>
            <p:ph type="body" sz="half" idx="20"/>
          </p:nvPr>
        </p:nvSpPr>
        <p:spPr>
          <a:xfrm>
            <a:off x="11959760" y="7171618"/>
            <a:ext cx="4957580" cy="1515182"/>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smtClean="0"/>
              <a:t>9/20/2024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2264715"/>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1" name="Vertical Text Placeholder 2"/>
          <p:cNvSpPr>
            <a:spLocks noGrp="1"/>
          </p:cNvSpPr>
          <p:nvPr>
            <p:ph type="body" orient="vert" sz="quarter" idx="13"/>
          </p:nvPr>
        </p:nvSpPr>
        <p:spPr>
          <a:xfrm>
            <a:off x="1370663" y="3550640"/>
            <a:ext cx="15546678" cy="5136161"/>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5762223"/>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Vertical Title 1"/>
          <p:cNvSpPr>
            <a:spLocks noGrp="1"/>
          </p:cNvSpPr>
          <p:nvPr>
            <p:ph type="title" orient="vert"/>
          </p:nvPr>
        </p:nvSpPr>
        <p:spPr>
          <a:xfrm>
            <a:off x="13087350" y="914402"/>
            <a:ext cx="3829989" cy="7772399"/>
          </a:xfrm>
        </p:spPr>
        <p:txBody>
          <a:bodyPr vert="eaVert"/>
          <a:lstStyle>
            <a:lvl1pPr algn="l">
              <a:defRPr/>
            </a:lvl1pPr>
          </a:lstStyle>
          <a:p>
            <a:r>
              <a:rPr lang="zh-TW" altLang="en-US"/>
              <a:t>按一下以編輯母片標題樣式</a:t>
            </a:r>
            <a:endParaRPr lang="en-US" dirty="0"/>
          </a:p>
        </p:txBody>
      </p:sp>
      <p:sp>
        <p:nvSpPr>
          <p:cNvPr id="8" name="Vertical Text Placeholder 2"/>
          <p:cNvSpPr>
            <a:spLocks noGrp="1"/>
          </p:cNvSpPr>
          <p:nvPr>
            <p:ph type="body" orient="vert" sz="quarter" idx="13"/>
          </p:nvPr>
        </p:nvSpPr>
        <p:spPr>
          <a:xfrm>
            <a:off x="1370663" y="914402"/>
            <a:ext cx="11488086" cy="7772399"/>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56130899"/>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247775" y="2565400"/>
            <a:ext cx="15773400" cy="4278313"/>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1247775" y="6884988"/>
            <a:ext cx="15773400" cy="22494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2024/9/20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51406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1257300" y="2738438"/>
            <a:ext cx="7810500" cy="652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9220200" y="2738438"/>
            <a:ext cx="7810500" cy="652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2024/9/20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275223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1260475" y="547688"/>
            <a:ext cx="15773400" cy="1989137"/>
          </a:xfrm>
        </p:spPr>
        <p:txBody>
          <a:bodyPr/>
          <a:lstStyle/>
          <a:p>
            <a:r>
              <a:rPr lang="zh-TW" altLang="en-US"/>
              <a:t>按一下以編輯母片標題樣式</a:t>
            </a:r>
          </a:p>
        </p:txBody>
      </p:sp>
      <p:sp>
        <p:nvSpPr>
          <p:cNvPr id="3" name="文字版面配置區 2"/>
          <p:cNvSpPr>
            <a:spLocks noGrp="1"/>
          </p:cNvSpPr>
          <p:nvPr>
            <p:ph type="body" idx="1"/>
          </p:nvPr>
        </p:nvSpPr>
        <p:spPr>
          <a:xfrm>
            <a:off x="1260475" y="2522538"/>
            <a:ext cx="7735888"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1260475" y="3757613"/>
            <a:ext cx="7735888" cy="55276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9258300" y="2522538"/>
            <a:ext cx="7775575"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9258300" y="3757613"/>
            <a:ext cx="7775575" cy="55276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A67745A5-06C2-442A-8388-F1AE3F7B4D1A}" type="datetimeFigureOut">
              <a:rPr lang="zh-TW" altLang="en-US" smtClean="0"/>
              <a:t>2024/9/20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317731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A67745A5-06C2-442A-8388-F1AE3F7B4D1A}" type="datetimeFigureOut">
              <a:rPr lang="zh-TW" altLang="en-US" smtClean="0"/>
              <a:t>2024/9/20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211357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67745A5-06C2-442A-8388-F1AE3F7B4D1A}" type="datetimeFigureOut">
              <a:rPr lang="zh-TW" altLang="en-US" smtClean="0"/>
              <a:t>2024/9/20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036951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1260475" y="685800"/>
            <a:ext cx="5897563" cy="24003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7775575" y="1481138"/>
            <a:ext cx="9258300" cy="7310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2024/9/20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468810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260475" y="685800"/>
            <a:ext cx="5897563" cy="24003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7775575" y="1481138"/>
            <a:ext cx="9258300" cy="7310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2024/9/20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819947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75000"/>
                  </a:schemeClr>
                </a:solidFill>
              </a:defRPr>
            </a:lvl1pPr>
          </a:lstStyle>
          <a:p>
            <a:fld id="{A67745A5-06C2-442A-8388-F1AE3F7B4D1A}" type="datetimeFigureOut">
              <a:rPr lang="zh-TW" altLang="en-US" smtClean="0"/>
              <a:t>2024/9/20</a:t>
            </a:fld>
            <a:endParaRPr lang="zh-TW" altLang="en-US"/>
          </a:p>
        </p:txBody>
      </p:sp>
      <p:sp>
        <p:nvSpPr>
          <p:cNvPr id="5" name="頁尾版面配置區 4"/>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tx1">
                    <a:tint val="75000"/>
                  </a:schemeClr>
                </a:solidFill>
              </a:defRPr>
            </a:lvl1p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3913462120"/>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18288005" cy="102870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370663" y="927776"/>
            <a:ext cx="15546677" cy="2394266"/>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370663" y="3550640"/>
            <a:ext cx="15546678" cy="5136161"/>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1518106" y="8824913"/>
            <a:ext cx="4114800" cy="547688"/>
          </a:xfrm>
          <a:prstGeom prst="rect">
            <a:avLst/>
          </a:prstGeom>
        </p:spPr>
        <p:txBody>
          <a:bodyPr vert="horz" lIns="91440" tIns="45720" rIns="91440" bIns="45720" rtlCol="0" anchor="ctr"/>
          <a:lstStyle>
            <a:lvl1pPr algn="r">
              <a:defRPr sz="1500">
                <a:solidFill>
                  <a:schemeClr val="tx1"/>
                </a:solidFill>
              </a:defRPr>
            </a:lvl1pPr>
          </a:lstStyle>
          <a:p>
            <a:fld id="{A67745A5-06C2-442A-8388-F1AE3F7B4D1A}" type="datetimeFigureOut">
              <a:rPr lang="zh-TW" altLang="en-US" smtClean="0"/>
              <a:t>2024/9/20</a:t>
            </a:fld>
            <a:endParaRPr lang="zh-TW" altLang="en-US"/>
          </a:p>
        </p:txBody>
      </p:sp>
      <p:sp>
        <p:nvSpPr>
          <p:cNvPr id="5" name="Footer Placeholder 4"/>
          <p:cNvSpPr>
            <a:spLocks noGrp="1"/>
          </p:cNvSpPr>
          <p:nvPr>
            <p:ph type="ftr" sz="quarter" idx="3"/>
          </p:nvPr>
        </p:nvSpPr>
        <p:spPr>
          <a:xfrm>
            <a:off x="1370662" y="8824913"/>
            <a:ext cx="10009331" cy="547688"/>
          </a:xfrm>
          <a:prstGeom prst="rect">
            <a:avLst/>
          </a:prstGeom>
        </p:spPr>
        <p:txBody>
          <a:bodyPr vert="horz" lIns="91440" tIns="45720" rIns="91440" bIns="45720" rtlCol="0" anchor="ctr"/>
          <a:lstStyle>
            <a:lvl1pPr algn="l">
              <a:defRPr sz="1500">
                <a:solidFill>
                  <a:schemeClr val="tx1"/>
                </a:solidFill>
              </a:defRPr>
            </a:lvl1pPr>
          </a:lstStyle>
          <a:p>
            <a:endParaRPr lang="zh-TW" altLang="en-US"/>
          </a:p>
        </p:txBody>
      </p:sp>
      <p:sp>
        <p:nvSpPr>
          <p:cNvPr id="6" name="Slide Number Placeholder 5"/>
          <p:cNvSpPr>
            <a:spLocks noGrp="1"/>
          </p:cNvSpPr>
          <p:nvPr>
            <p:ph type="sldNum" sz="quarter" idx="4"/>
          </p:nvPr>
        </p:nvSpPr>
        <p:spPr>
          <a:xfrm>
            <a:off x="15771017" y="8824913"/>
            <a:ext cx="1146323" cy="547688"/>
          </a:xfrm>
          <a:prstGeom prst="rect">
            <a:avLst/>
          </a:prstGeom>
        </p:spPr>
        <p:txBody>
          <a:bodyPr vert="horz" lIns="91440" tIns="45720" rIns="91440" bIns="45720" rtlCol="0" anchor="ctr"/>
          <a:lstStyle>
            <a:lvl1pPr algn="r">
              <a:defRPr sz="1500">
                <a:solidFill>
                  <a:schemeClr val="tx1"/>
                </a:solidFill>
              </a:defRPr>
            </a:lvl1p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76869064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ctr" defTabSz="1371600" rtl="0" eaLnBrk="1" latinLnBrk="0" hangingPunct="1">
        <a:lnSpc>
          <a:spcPct val="90000"/>
        </a:lnSpc>
        <a:spcBef>
          <a:spcPct val="0"/>
        </a:spcBef>
        <a:buNone/>
        <a:defRPr sz="5400" kern="1200" cap="all" baseline="0">
          <a:solidFill>
            <a:schemeClr val="tx1"/>
          </a:solidFill>
          <a:effectLst/>
          <a:latin typeface="+mj-lt"/>
          <a:ea typeface="+mj-ea"/>
          <a:cs typeface="+mj-cs"/>
        </a:defRPr>
      </a:lvl1pPr>
    </p:titleStyle>
    <p:bodyStyle>
      <a:lvl1pPr marL="342900" indent="-342900" algn="l" defTabSz="1371600" rtl="0" eaLnBrk="1" latinLnBrk="0" hangingPunct="1">
        <a:lnSpc>
          <a:spcPct val="120000"/>
        </a:lnSpc>
        <a:spcBef>
          <a:spcPts val="1500"/>
        </a:spcBef>
        <a:buClr>
          <a:schemeClr val="tx1"/>
        </a:buClr>
        <a:buFont typeface="Arial" panose="020B0604020202020204" pitchFamily="34" charset="0"/>
        <a:buChar char="•"/>
        <a:defRPr sz="3000" kern="1200" cap="all" baseline="0">
          <a:solidFill>
            <a:schemeClr val="tx1"/>
          </a:solidFill>
          <a:effectLst/>
          <a:latin typeface="+mn-lt"/>
          <a:ea typeface="+mn-ea"/>
          <a:cs typeface="+mn-cs"/>
        </a:defRPr>
      </a:lvl1pPr>
      <a:lvl2pPr marL="1028700" indent="-342900" algn="l" defTabSz="1371600" rtl="0" eaLnBrk="1" latinLnBrk="0" hangingPunct="1">
        <a:lnSpc>
          <a:spcPct val="120000"/>
        </a:lnSpc>
        <a:spcBef>
          <a:spcPts val="750"/>
        </a:spcBef>
        <a:buClr>
          <a:schemeClr val="tx1"/>
        </a:buClr>
        <a:buFont typeface="Arial" panose="020B0604020202020204" pitchFamily="34" charset="0"/>
        <a:buChar char="•"/>
        <a:defRPr sz="2700" kern="1200" cap="all" baseline="0">
          <a:solidFill>
            <a:schemeClr val="tx1"/>
          </a:solidFill>
          <a:effectLst/>
          <a:latin typeface="+mn-lt"/>
          <a:ea typeface="+mn-ea"/>
          <a:cs typeface="+mn-cs"/>
        </a:defRPr>
      </a:lvl2pPr>
      <a:lvl3pPr marL="1714500" indent="-342900" algn="l" defTabSz="1371600" rtl="0" eaLnBrk="1" latinLnBrk="0" hangingPunct="1">
        <a:lnSpc>
          <a:spcPct val="120000"/>
        </a:lnSpc>
        <a:spcBef>
          <a:spcPts val="750"/>
        </a:spcBef>
        <a:buClr>
          <a:schemeClr val="tx1"/>
        </a:buClr>
        <a:buFont typeface="Arial" panose="020B0604020202020204" pitchFamily="34" charset="0"/>
        <a:buChar char="•"/>
        <a:defRPr sz="2400" kern="1200" cap="all" baseline="0">
          <a:solidFill>
            <a:schemeClr val="tx1"/>
          </a:solidFill>
          <a:effectLst/>
          <a:latin typeface="+mn-lt"/>
          <a:ea typeface="+mn-ea"/>
          <a:cs typeface="+mn-cs"/>
        </a:defRPr>
      </a:lvl3pPr>
      <a:lvl4pPr marL="24003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4pPr>
      <a:lvl5pPr marL="30861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5pPr>
      <a:lvl6pPr marL="37719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6pPr>
      <a:lvl7pPr marL="44577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7pPr>
      <a:lvl8pPr marL="51435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8pPr>
      <a:lvl9pPr marL="58293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77661" y="3219719"/>
            <a:ext cx="14359944" cy="1107996"/>
          </a:xfrm>
          <a:prstGeom prst="rect">
            <a:avLst/>
          </a:prstGeom>
        </p:spPr>
        <p:txBody>
          <a:bodyPr wrap="square">
            <a:spAutoFit/>
          </a:bodyPr>
          <a:lstStyle/>
          <a:p>
            <a:pPr lvl="0" algn="ctr"/>
            <a:r>
              <a:rPr lang="zh-TW" altLang="en-US" sz="6600" b="1" dirty="0">
                <a:solidFill>
                  <a:srgbClr val="003399"/>
                </a:solidFill>
                <a:latin typeface="微軟正黑體" panose="020B0604030504040204" pitchFamily="34" charset="-120"/>
                <a:ea typeface="微軟正黑體" panose="020B0604030504040204" pitchFamily="34" charset="-120"/>
                <a:cs typeface="Alfa Slab One"/>
                <a:sym typeface="Alfa Slab One"/>
              </a:rPr>
              <a:t>公務員經營商業及兼職情形調查表</a:t>
            </a:r>
            <a:endParaRPr lang="en-US" altLang="zh-TW" sz="6600" b="1" dirty="0">
              <a:solidFill>
                <a:srgbClr val="003399"/>
              </a:solidFill>
              <a:latin typeface="微軟正黑體" panose="020B0604030504040204" pitchFamily="34" charset="-120"/>
              <a:ea typeface="微軟正黑體" panose="020B0604030504040204" pitchFamily="34" charset="-120"/>
              <a:cs typeface="Alfa Slab One"/>
              <a:sym typeface="Alfa Slab One"/>
            </a:endParaRPr>
          </a:p>
        </p:txBody>
      </p:sp>
      <p:sp>
        <p:nvSpPr>
          <p:cNvPr id="4" name="Google Shape;46;p10"/>
          <p:cNvSpPr txBox="1"/>
          <p:nvPr/>
        </p:nvSpPr>
        <p:spPr>
          <a:xfrm>
            <a:off x="4488944" y="5225567"/>
            <a:ext cx="8537378" cy="147732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zh-TW" altLang="en-US" sz="9600" b="1" dirty="0">
                <a:solidFill>
                  <a:schemeClr val="accent6">
                    <a:lumMod val="75000"/>
                  </a:schemeClr>
                </a:solidFill>
                <a:latin typeface="微軟正黑體" panose="020B0604030504040204" pitchFamily="34" charset="-120"/>
                <a:ea typeface="微軟正黑體" panose="020B0604030504040204" pitchFamily="34" charset="-120"/>
                <a:cs typeface="Alfa Slab One"/>
                <a:sym typeface="Alfa Slab One"/>
              </a:rPr>
              <a:t>問答集  </a:t>
            </a:r>
            <a:r>
              <a:rPr lang="en-US" altLang="zh-TW" sz="96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Q</a:t>
            </a:r>
            <a:r>
              <a:rPr lang="en-US" altLang="zh-TW" sz="60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&amp;</a:t>
            </a:r>
            <a:r>
              <a:rPr lang="en-US" altLang="zh-TW" sz="96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A</a:t>
            </a:r>
            <a:endParaRPr sz="88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endParaRPr>
          </a:p>
        </p:txBody>
      </p:sp>
      <p:sp>
        <p:nvSpPr>
          <p:cNvPr id="5" name="AutoShape 2" descr="銓敘部| Taipe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7" name="圖片 6"/>
          <p:cNvPicPr>
            <a:picLocks noChangeAspect="1"/>
          </p:cNvPicPr>
          <p:nvPr/>
        </p:nvPicPr>
        <p:blipFill>
          <a:blip r:embed="rId3"/>
          <a:stretch>
            <a:fillRect/>
          </a:stretch>
        </p:blipFill>
        <p:spPr>
          <a:xfrm>
            <a:off x="2069404" y="6702895"/>
            <a:ext cx="2022149" cy="2022149"/>
          </a:xfrm>
          <a:prstGeom prst="rect">
            <a:avLst/>
          </a:prstGeom>
        </p:spPr>
      </p:pic>
    </p:spTree>
    <p:extLst>
      <p:ext uri="{BB962C8B-B14F-4D97-AF65-F5344CB8AC3E}">
        <p14:creationId xmlns:p14="http://schemas.microsoft.com/office/powerpoint/2010/main" val="9788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6168582" y="8824913"/>
            <a:ext cx="1146323" cy="547688"/>
          </a:xfrm>
        </p:spPr>
        <p:txBody>
          <a:bodyPr/>
          <a:lstStyle/>
          <a:p>
            <a:fld id="{6D22F896-40B5-4ADD-8801-0D06FADFA095}" type="slidenum">
              <a:rPr lang="en-US" sz="2400" smtClean="0"/>
              <a:t>10</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4</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1761634" y="2053683"/>
            <a:ext cx="5604340"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a:t>
            </a:r>
            <a:r>
              <a:rPr lang="zh-TW" altLang="en-US" sz="3600" b="1" dirty="0">
                <a:solidFill>
                  <a:schemeClr val="tx1"/>
                </a:solidFill>
                <a:latin typeface="新細明體" panose="02020500000000000000" pitchFamily="18" charset="-120"/>
                <a:ea typeface="新細明體" panose="02020500000000000000" pitchFamily="18" charset="-120"/>
              </a:rPr>
              <a:t>「</a:t>
            </a:r>
            <a:r>
              <a:rPr lang="zh-TW" altLang="en-US" sz="3600" b="1" dirty="0">
                <a:solidFill>
                  <a:schemeClr val="tx1"/>
                </a:solidFill>
                <a:latin typeface="微軟正黑體" panose="020B0604030504040204" pitchFamily="34" charset="-120"/>
                <a:ea typeface="微軟正黑體" panose="020B0604030504040204" pitchFamily="34" charset="-120"/>
              </a:rPr>
              <a:t>公職</a:t>
            </a:r>
            <a:r>
              <a:rPr lang="zh-TW" altLang="en-US" sz="3600" b="1" dirty="0">
                <a:solidFill>
                  <a:schemeClr val="tx1"/>
                </a:solidFill>
                <a:latin typeface="新細明體" panose="02020500000000000000" pitchFamily="18" charset="-120"/>
                <a:ea typeface="新細明體" panose="02020500000000000000" pitchFamily="18" charset="-120"/>
              </a:rPr>
              <a:t>」</a:t>
            </a:r>
            <a:r>
              <a:rPr lang="zh-TW" altLang="en-US" sz="3600" b="1" dirty="0">
                <a:solidFill>
                  <a:schemeClr val="tx1"/>
                </a:solidFill>
                <a:latin typeface="微軟正黑體" panose="020B0604030504040204" pitchFamily="34" charset="-120"/>
                <a:ea typeface="微軟正黑體" panose="020B0604030504040204" pitchFamily="34" charset="-120"/>
              </a:rPr>
              <a:t>之範圍</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9048437" y="2000464"/>
            <a:ext cx="5107627"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如何判斷得否兼任公職</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2111509" y="3384862"/>
            <a:ext cx="4739426" cy="307281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800" b="1" dirty="0">
                <a:solidFill>
                  <a:schemeClr val="tx1"/>
                </a:solidFill>
                <a:latin typeface="微軟正黑體" panose="020B0604030504040204" pitchFamily="34" charset="-120"/>
                <a:ea typeface="微軟正黑體" panose="020B0604030504040204" pitchFamily="34" charset="-120"/>
                <a:cs typeface="Alice"/>
              </a:rPr>
              <a:t>根據司法院釋字第</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42</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號解釋，憲法第</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18</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條所稱的公職涵義圍廣泛，凡各級民意代表、中央與地方機關之公務員及其他依法令從事於公務者皆屬之</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812163" y="6944265"/>
            <a:ext cx="2951364" cy="1875755"/>
          </a:xfrm>
          <a:prstGeom prst="rect">
            <a:avLst/>
          </a:prstGeom>
        </p:spPr>
      </p:pic>
      <p:cxnSp>
        <p:nvCxnSpPr>
          <p:cNvPr id="15" name="肘形接點 14"/>
          <p:cNvCxnSpPr>
            <a:endCxn id="11" idx="1"/>
          </p:cNvCxnSpPr>
          <p:nvPr/>
        </p:nvCxnSpPr>
        <p:spPr>
          <a:xfrm rot="16200000" flipH="1">
            <a:off x="363294" y="3173056"/>
            <a:ext cx="2582030" cy="91439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圓角矩形 18"/>
          <p:cNvSpPr/>
          <p:nvPr/>
        </p:nvSpPr>
        <p:spPr>
          <a:xfrm>
            <a:off x="8788988" y="3013007"/>
            <a:ext cx="7379594" cy="178702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r>
              <a:rPr lang="zh-TW" altLang="en-US" sz="2600" b="1" u="sng" dirty="0">
                <a:solidFill>
                  <a:schemeClr val="accent5">
                    <a:lumMod val="50000"/>
                  </a:schemeClr>
                </a:solidFill>
                <a:latin typeface="微軟正黑體" panose="020B0604030504040204" pitchFamily="34" charset="-120"/>
                <a:ea typeface="微軟正黑體" panose="020B0604030504040204" pitchFamily="34" charset="-120"/>
                <a:cs typeface="Jua"/>
                <a:sym typeface="Jua"/>
              </a:rPr>
              <a:t>依法令兼任公職</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：法令有明確規定該項公職之業務，並得由機關（構）或上級機關（構）指派、遴聘（派）公務員兼任</a:t>
            </a:r>
            <a:endPar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endParaRPr>
          </a:p>
        </p:txBody>
      </p:sp>
      <p:sp>
        <p:nvSpPr>
          <p:cNvPr id="20" name="圓角矩形 19"/>
          <p:cNvSpPr/>
          <p:nvPr/>
        </p:nvSpPr>
        <p:spPr>
          <a:xfrm>
            <a:off x="8855904" y="5048880"/>
            <a:ext cx="8014111" cy="3956698"/>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600" b="1" u="sng" dirty="0">
                <a:solidFill>
                  <a:schemeClr val="accent5">
                    <a:lumMod val="50000"/>
                  </a:schemeClr>
                </a:solidFill>
                <a:latin typeface="微軟正黑體" panose="020B0604030504040204" pitchFamily="34" charset="-120"/>
                <a:ea typeface="微軟正黑體" panose="020B0604030504040204" pitchFamily="34" charset="-120"/>
                <a:cs typeface="Jua"/>
                <a:sym typeface="Jua"/>
              </a:rPr>
              <a:t>任務編組或臨時性需要所設置之職務</a:t>
            </a:r>
            <a:endParaRPr lang="zh-TW" altLang="en-US" sz="2600" b="1" dirty="0">
              <a:solidFill>
                <a:schemeClr val="accent5">
                  <a:lumMod val="50000"/>
                </a:schemeClr>
              </a:solidFill>
              <a:latin typeface="微軟正黑體" panose="020B0604030504040204" pitchFamily="34" charset="-120"/>
              <a:ea typeface="微軟正黑體" panose="020B0604030504040204" pitchFamily="34" charset="-120"/>
              <a:cs typeface="Jua"/>
              <a:sym typeface="Wingdings" panose="05000000000000000000" pitchFamily="2" charset="2"/>
            </a:endParaRPr>
          </a:p>
          <a:p>
            <a:pPr algn="just" hangingPunct="0"/>
            <a:r>
              <a:rPr lang="en-US" altLang="zh-TW" sz="2600" b="1" dirty="0">
                <a:solidFill>
                  <a:schemeClr val="tx1"/>
                </a:solidFill>
                <a:latin typeface="微軟正黑體" panose="020B0604030504040204" pitchFamily="34" charset="-120"/>
                <a:ea typeface="微軟正黑體" panose="020B0604030504040204" pitchFamily="34" charset="-120"/>
                <a:cs typeface="Jua"/>
                <a:sym typeface="Wingdings" panose="05000000000000000000" pitchFamily="2" charset="2"/>
              </a:rPr>
              <a:t>(1)</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考量這些職務或編組，多是因為諮詢、研究等目</a:t>
            </a: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的或配合階段性任務、臨時性需要而成立，並不</a:t>
            </a: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     是屬於服務法所規定的範圍</a:t>
            </a:r>
          </a:p>
          <a:p>
            <a:pPr algn="just" hangingPunct="0"/>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(2)</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兼任這些職務不用經機關（構）同意，當然也不</a:t>
            </a: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需要報經備查哦！</a:t>
            </a:r>
          </a:p>
        </p:txBody>
      </p:sp>
      <p:cxnSp>
        <p:nvCxnSpPr>
          <p:cNvPr id="16" name="肘形接點 15"/>
          <p:cNvCxnSpPr>
            <a:endCxn id="19" idx="1"/>
          </p:cNvCxnSpPr>
          <p:nvPr/>
        </p:nvCxnSpPr>
        <p:spPr>
          <a:xfrm rot="16200000" flipH="1">
            <a:off x="7928410" y="3045944"/>
            <a:ext cx="1408020" cy="31313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肘形接點 27"/>
          <p:cNvCxnSpPr>
            <a:cxnSpLocks/>
            <a:endCxn id="20" idx="1"/>
          </p:cNvCxnSpPr>
          <p:nvPr/>
        </p:nvCxnSpPr>
        <p:spPr>
          <a:xfrm rot="16200000" flipH="1">
            <a:off x="7061710" y="5233035"/>
            <a:ext cx="3208334" cy="38005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3" name="群組 32"/>
          <p:cNvGrpSpPr/>
          <p:nvPr/>
        </p:nvGrpSpPr>
        <p:grpSpPr>
          <a:xfrm>
            <a:off x="3966559" y="6916942"/>
            <a:ext cx="3201370" cy="2181815"/>
            <a:chOff x="6701599" y="6777412"/>
            <a:chExt cx="3784600" cy="3037142"/>
          </a:xfrm>
        </p:grpSpPr>
        <p:pic>
          <p:nvPicPr>
            <p:cNvPr id="34" name="圖片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1599" y="6777412"/>
              <a:ext cx="3784600" cy="3037142"/>
            </a:xfrm>
            <a:prstGeom prst="rect">
              <a:avLst/>
            </a:prstGeom>
          </p:spPr>
        </p:pic>
        <p:pic>
          <p:nvPicPr>
            <p:cNvPr id="35" name="圖片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2154" y="7515965"/>
              <a:ext cx="2129663" cy="2129663"/>
            </a:xfrm>
            <a:prstGeom prst="rect">
              <a:avLst/>
            </a:prstGeom>
          </p:spPr>
        </p:pic>
      </p:grpSp>
      <p:grpSp>
        <p:nvGrpSpPr>
          <p:cNvPr id="4" name="组合 36">
            <a:extLst>
              <a:ext uri="{FF2B5EF4-FFF2-40B4-BE49-F238E27FC236}">
                <a16:creationId xmlns:a16="http://schemas.microsoft.com/office/drawing/2014/main" id="{25646FEB-757E-DD39-E330-DA8C9564C4FE}"/>
              </a:ext>
            </a:extLst>
          </p:cNvPr>
          <p:cNvGrpSpPr/>
          <p:nvPr/>
        </p:nvGrpSpPr>
        <p:grpSpPr>
          <a:xfrm>
            <a:off x="667221" y="1783347"/>
            <a:ext cx="1080564" cy="1080566"/>
            <a:chOff x="1488309" y="1572655"/>
            <a:chExt cx="1414094" cy="1414094"/>
          </a:xfrm>
        </p:grpSpPr>
        <p:grpSp>
          <p:nvGrpSpPr>
            <p:cNvPr id="5" name="组合 37">
              <a:extLst>
                <a:ext uri="{FF2B5EF4-FFF2-40B4-BE49-F238E27FC236}">
                  <a16:creationId xmlns:a16="http://schemas.microsoft.com/office/drawing/2014/main" id="{47CDC945-532E-58D2-23E5-0540662E2941}"/>
                </a:ext>
              </a:extLst>
            </p:cNvPr>
            <p:cNvGrpSpPr/>
            <p:nvPr/>
          </p:nvGrpSpPr>
          <p:grpSpPr>
            <a:xfrm>
              <a:off x="1488309" y="1572655"/>
              <a:ext cx="1414094" cy="1414094"/>
              <a:chOff x="3176810" y="2260013"/>
              <a:chExt cx="2641825" cy="2726239"/>
            </a:xfrm>
          </p:grpSpPr>
          <p:sp>
            <p:nvSpPr>
              <p:cNvPr id="14" name="椭圆 39">
                <a:extLst>
                  <a:ext uri="{FF2B5EF4-FFF2-40B4-BE49-F238E27FC236}">
                    <a16:creationId xmlns:a16="http://schemas.microsoft.com/office/drawing/2014/main" id="{32C6B3CE-07C0-02DA-2DD8-E4FC2C0B505A}"/>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7" name="椭圆 40">
                <a:extLst>
                  <a:ext uri="{FF2B5EF4-FFF2-40B4-BE49-F238E27FC236}">
                    <a16:creationId xmlns:a16="http://schemas.microsoft.com/office/drawing/2014/main" id="{E0A759FC-8364-EA74-30D9-5BDBC1ABDBC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2" name="文本框 38">
              <a:extLst>
                <a:ext uri="{FF2B5EF4-FFF2-40B4-BE49-F238E27FC236}">
                  <a16:creationId xmlns:a16="http://schemas.microsoft.com/office/drawing/2014/main" id="{D5FBF1AF-0DCD-EDD0-CF27-67C6903CF317}"/>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4.1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18" name="组合 36">
            <a:extLst>
              <a:ext uri="{FF2B5EF4-FFF2-40B4-BE49-F238E27FC236}">
                <a16:creationId xmlns:a16="http://schemas.microsoft.com/office/drawing/2014/main" id="{758838E1-2A24-D682-F87D-7C97954E3E4F}"/>
              </a:ext>
            </a:extLst>
          </p:cNvPr>
          <p:cNvGrpSpPr/>
          <p:nvPr/>
        </p:nvGrpSpPr>
        <p:grpSpPr>
          <a:xfrm>
            <a:off x="7918628" y="1726807"/>
            <a:ext cx="1080564" cy="1080566"/>
            <a:chOff x="1488309" y="1572655"/>
            <a:chExt cx="1414094" cy="1414094"/>
          </a:xfrm>
        </p:grpSpPr>
        <p:grpSp>
          <p:nvGrpSpPr>
            <p:cNvPr id="21" name="组合 37">
              <a:extLst>
                <a:ext uri="{FF2B5EF4-FFF2-40B4-BE49-F238E27FC236}">
                  <a16:creationId xmlns:a16="http://schemas.microsoft.com/office/drawing/2014/main" id="{D11000F1-DED2-58C4-4F00-07CB4D4C386E}"/>
                </a:ext>
              </a:extLst>
            </p:cNvPr>
            <p:cNvGrpSpPr/>
            <p:nvPr/>
          </p:nvGrpSpPr>
          <p:grpSpPr>
            <a:xfrm>
              <a:off x="1488309" y="1572655"/>
              <a:ext cx="1414094" cy="1414094"/>
              <a:chOff x="3176810" y="2260013"/>
              <a:chExt cx="2641825" cy="2726239"/>
            </a:xfrm>
          </p:grpSpPr>
          <p:sp>
            <p:nvSpPr>
              <p:cNvPr id="23" name="椭圆 39">
                <a:extLst>
                  <a:ext uri="{FF2B5EF4-FFF2-40B4-BE49-F238E27FC236}">
                    <a16:creationId xmlns:a16="http://schemas.microsoft.com/office/drawing/2014/main" id="{D73ECA0D-60E2-F992-09A0-F19E967D275E}"/>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4" name="椭圆 40">
                <a:extLst>
                  <a:ext uri="{FF2B5EF4-FFF2-40B4-BE49-F238E27FC236}">
                    <a16:creationId xmlns:a16="http://schemas.microsoft.com/office/drawing/2014/main" id="{A6EBA5B6-58C4-79FA-59F4-A98C16B41B22}"/>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2" name="文本框 38">
              <a:extLst>
                <a:ext uri="{FF2B5EF4-FFF2-40B4-BE49-F238E27FC236}">
                  <a16:creationId xmlns:a16="http://schemas.microsoft.com/office/drawing/2014/main" id="{902D3EBB-5F45-7F01-3A49-DBA10D8D403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4.2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347315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879506" y="8807105"/>
            <a:ext cx="1146323" cy="547688"/>
          </a:xfrm>
        </p:spPr>
        <p:txBody>
          <a:bodyPr/>
          <a:lstStyle/>
          <a:p>
            <a:fld id="{6D22F896-40B5-4ADD-8801-0D06FADFA095}" type="slidenum">
              <a:rPr lang="en-US" sz="2400" smtClean="0"/>
              <a:t>11</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5</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2048076" y="1419305"/>
            <a:ext cx="7634783"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本項所稱「領證職業」所指為何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1843300" y="3174421"/>
            <a:ext cx="4739426" cy="2846372"/>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rPr>
              <a:t>指有專屬管理法規，領有執照或證書始得執行業務，並受目的事業主管機關監督管理之職業</a:t>
            </a: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870044" y="7149192"/>
            <a:ext cx="2951364" cy="1875755"/>
          </a:xfrm>
          <a:prstGeom prst="rect">
            <a:avLst/>
          </a:prstGeom>
        </p:spPr>
      </p:pic>
      <p:cxnSp>
        <p:nvCxnSpPr>
          <p:cNvPr id="15" name="肘形接點 14"/>
          <p:cNvCxnSpPr>
            <a:cxnSpLocks/>
            <a:endCxn id="11" idx="1"/>
          </p:cNvCxnSpPr>
          <p:nvPr/>
        </p:nvCxnSpPr>
        <p:spPr>
          <a:xfrm rot="16200000" flipH="1">
            <a:off x="104215" y="2858522"/>
            <a:ext cx="2895350" cy="58282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44" name="Google Shape;147;p19"/>
          <p:cNvPicPr preferRelativeResize="0"/>
          <p:nvPr/>
        </p:nvPicPr>
        <p:blipFill>
          <a:blip r:embed="rId4">
            <a:alphaModFix/>
          </a:blip>
          <a:stretch>
            <a:fillRect/>
          </a:stretch>
        </p:blipFill>
        <p:spPr>
          <a:xfrm>
            <a:off x="8015390" y="2282752"/>
            <a:ext cx="8471106" cy="6542162"/>
          </a:xfrm>
          <a:prstGeom prst="rect">
            <a:avLst/>
          </a:prstGeom>
          <a:noFill/>
          <a:ln>
            <a:noFill/>
          </a:ln>
        </p:spPr>
      </p:pic>
      <p:sp>
        <p:nvSpPr>
          <p:cNvPr id="45" name="向右箭號 44"/>
          <p:cNvSpPr/>
          <p:nvPr/>
        </p:nvSpPr>
        <p:spPr>
          <a:xfrm>
            <a:off x="6753261" y="4005329"/>
            <a:ext cx="1262130"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文字方塊 45"/>
          <p:cNvSpPr txBox="1"/>
          <p:nvPr/>
        </p:nvSpPr>
        <p:spPr>
          <a:xfrm>
            <a:off x="8816280" y="2941016"/>
            <a:ext cx="6919589" cy="4933742"/>
          </a:xfrm>
          <a:prstGeom prst="rect">
            <a:avLst/>
          </a:prstGeom>
          <a:noFill/>
        </p:spPr>
        <p:txBody>
          <a:bodyPr wrap="square" rtlCol="0">
            <a:spAutoFit/>
          </a:bodyPr>
          <a:lstStyle/>
          <a:p>
            <a:pPr marL="457200" indent="-457200" algn="just" hangingPunct="0">
              <a:spcAft>
                <a:spcPts val="600"/>
              </a:spcAft>
              <a:buClr>
                <a:srgbClr val="FFC000"/>
              </a:buClr>
              <a:buFont typeface="Wingdings" panose="05000000000000000000" pitchFamily="2" charset="2"/>
              <a:buChar char="u"/>
            </a:pPr>
            <a:r>
              <a:rPr lang="zh-TW" altLang="en-US" sz="2800" b="1" dirty="0">
                <a:solidFill>
                  <a:srgbClr val="FFFDFC"/>
                </a:solidFill>
                <a:latin typeface="微軟正黑體" panose="020B0604030504040204" pitchFamily="34" charset="-120"/>
                <a:ea typeface="微軟正黑體" panose="020B0604030504040204" pitchFamily="34" charset="-120"/>
                <a:cs typeface="Jua"/>
              </a:rPr>
              <a:t>領證職業之參考案例：</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醫師、會計師、</a:t>
            </a:r>
            <a:r>
              <a:rPr lang="zh-TW" altLang="en-US" sz="2800" b="1" dirty="0" smtClean="0">
                <a:solidFill>
                  <a:srgbClr val="FFFDFC"/>
                </a:solidFill>
                <a:latin typeface="微軟正黑體" panose="020B0604030504040204" pitchFamily="34" charset="-120"/>
                <a:ea typeface="微軟正黑體" panose="020B0604030504040204" pitchFamily="34" charset="-120"/>
                <a:cs typeface="Jua"/>
              </a:rPr>
              <a:t>律師</a:t>
            </a:r>
            <a:endParaRPr lang="en-US" altLang="zh-TW" sz="2800" b="1" dirty="0" smtClean="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smtClean="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漁船船員或持有漁船船員手冊</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催眠師從事涉及「醫療業務」之催眠行</a:t>
            </a:r>
            <a:r>
              <a:rPr lang="en-US" altLang="zh-TW" sz="2800" b="1" dirty="0">
                <a:solidFill>
                  <a:srgbClr val="FFFDFC"/>
                </a:solidFill>
                <a:latin typeface="微軟正黑體" panose="020B0604030504040204" pitchFamily="34" charset="-120"/>
                <a:ea typeface="微軟正黑體" panose="020B0604030504040204" pitchFamily="34" charset="-120"/>
                <a:cs typeface="Jua"/>
              </a:rPr>
              <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為</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土石採取場負責人及技術主管，及於礦</a:t>
            </a:r>
            <a:r>
              <a:rPr lang="en-US" altLang="zh-TW" sz="2800" b="1" dirty="0">
                <a:solidFill>
                  <a:srgbClr val="FFFDFC"/>
                </a:solidFill>
                <a:latin typeface="微軟正黑體" panose="020B0604030504040204" pitchFamily="34" charset="-120"/>
                <a:ea typeface="微軟正黑體" panose="020B0604030504040204" pitchFamily="34" charset="-120"/>
                <a:cs typeface="Jua"/>
              </a:rPr>
              <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場從事挖掘機事務</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長期照顧服務人員</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導遊、領隊、保險業務、房仲</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土壤污染評估調查人員</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開計程車、</a:t>
            </a:r>
            <a:r>
              <a:rPr lang="en-US" altLang="zh-TW" sz="2800" b="1" dirty="0">
                <a:solidFill>
                  <a:srgbClr val="FFFDFC"/>
                </a:solidFill>
                <a:latin typeface="微軟正黑體" panose="020B0604030504040204" pitchFamily="34" charset="-120"/>
                <a:ea typeface="微軟正黑體" panose="020B0604030504040204" pitchFamily="34" charset="-120"/>
                <a:cs typeface="Jua"/>
              </a:rPr>
              <a:t>Uber</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、多元計程車</a:t>
            </a:r>
          </a:p>
        </p:txBody>
      </p:sp>
      <p:grpSp>
        <p:nvGrpSpPr>
          <p:cNvPr id="4" name="组合 36">
            <a:extLst>
              <a:ext uri="{FF2B5EF4-FFF2-40B4-BE49-F238E27FC236}">
                <a16:creationId xmlns:a16="http://schemas.microsoft.com/office/drawing/2014/main" id="{9B7018D4-485A-2B24-AC98-944D16CE86F2}"/>
              </a:ext>
            </a:extLst>
          </p:cNvPr>
          <p:cNvGrpSpPr/>
          <p:nvPr/>
        </p:nvGrpSpPr>
        <p:grpSpPr>
          <a:xfrm>
            <a:off x="860975" y="1202187"/>
            <a:ext cx="1080564" cy="1080566"/>
            <a:chOff x="1488309" y="1572655"/>
            <a:chExt cx="1414094" cy="1414094"/>
          </a:xfrm>
        </p:grpSpPr>
        <p:grpSp>
          <p:nvGrpSpPr>
            <p:cNvPr id="5" name="组合 37">
              <a:extLst>
                <a:ext uri="{FF2B5EF4-FFF2-40B4-BE49-F238E27FC236}">
                  <a16:creationId xmlns:a16="http://schemas.microsoft.com/office/drawing/2014/main" id="{9603BD22-86C7-2141-1EA6-215F08004193}"/>
                </a:ext>
              </a:extLst>
            </p:cNvPr>
            <p:cNvGrpSpPr/>
            <p:nvPr/>
          </p:nvGrpSpPr>
          <p:grpSpPr>
            <a:xfrm>
              <a:off x="1488309" y="1572655"/>
              <a:ext cx="1414094" cy="1414094"/>
              <a:chOff x="3176810" y="2260013"/>
              <a:chExt cx="2641825" cy="2726239"/>
            </a:xfrm>
          </p:grpSpPr>
          <p:sp>
            <p:nvSpPr>
              <p:cNvPr id="12" name="椭圆 39">
                <a:extLst>
                  <a:ext uri="{FF2B5EF4-FFF2-40B4-BE49-F238E27FC236}">
                    <a16:creationId xmlns:a16="http://schemas.microsoft.com/office/drawing/2014/main" id="{E8C258D8-59CF-5781-A427-B701337B15EB}"/>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4" name="椭圆 40">
                <a:extLst>
                  <a:ext uri="{FF2B5EF4-FFF2-40B4-BE49-F238E27FC236}">
                    <a16:creationId xmlns:a16="http://schemas.microsoft.com/office/drawing/2014/main" id="{271D269B-6DD1-4099-2699-044FB61F4D1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0" name="文本框 38">
              <a:extLst>
                <a:ext uri="{FF2B5EF4-FFF2-40B4-BE49-F238E27FC236}">
                  <a16:creationId xmlns:a16="http://schemas.microsoft.com/office/drawing/2014/main" id="{058FA7E0-41A7-B706-8005-9E5BA785D43E}"/>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5.1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78685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551765" y="8824913"/>
            <a:ext cx="1146323" cy="547688"/>
          </a:xfrm>
        </p:spPr>
        <p:txBody>
          <a:bodyPr/>
          <a:lstStyle/>
          <a:p>
            <a:r>
              <a:rPr lang="en-US" sz="2400" dirty="0"/>
              <a:t>12</a:t>
            </a:r>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5(</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2360972" y="1851278"/>
            <a:ext cx="7816698"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兼任「領證職業」有無違反服務法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2259510" y="3324060"/>
            <a:ext cx="5601515" cy="4752996"/>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ts val="3200"/>
              </a:lnSpc>
            </a:pPr>
            <a:r>
              <a:rPr lang="zh-TW" altLang="en-US" sz="2400" b="1" dirty="0">
                <a:solidFill>
                  <a:schemeClr val="tx1"/>
                </a:solidFill>
                <a:latin typeface="微軟正黑體" panose="020B0604030504040204" pitchFamily="34" charset="-120"/>
                <a:ea typeface="微軟正黑體" panose="020B0604030504040204" pitchFamily="34" charset="-120"/>
                <a:cs typeface="Alice"/>
              </a:rPr>
              <a:t>除法令規定外，公務員不得兼任之，</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依法令</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兼任者，應經</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權責機關</a:t>
            </a:r>
            <a:r>
              <a:rPr lang="en-US" altLang="zh-TW" sz="2400" b="1" dirty="0">
                <a:solidFill>
                  <a:srgbClr val="C00000"/>
                </a:solidFill>
                <a:latin typeface="微軟正黑體" panose="020B0604030504040204" pitchFamily="34" charset="-120"/>
                <a:ea typeface="微軟正黑體" panose="020B0604030504040204" pitchFamily="34" charset="-120"/>
                <a:cs typeface="Alice"/>
              </a:rPr>
              <a:t>(</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構</a:t>
            </a:r>
            <a:r>
              <a:rPr lang="en-US" altLang="zh-TW" sz="2400" b="1" dirty="0">
                <a:solidFill>
                  <a:srgbClr val="C00000"/>
                </a:solidFill>
                <a:latin typeface="微軟正黑體" panose="020B0604030504040204" pitchFamily="34" charset="-120"/>
                <a:ea typeface="微軟正黑體" panose="020B0604030504040204" pitchFamily="34" charset="-120"/>
                <a:cs typeface="Alice"/>
              </a:rPr>
              <a:t>)</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同意</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；惟於法定工作時間以外因從事</a:t>
            </a:r>
            <a:r>
              <a:rPr lang="zh-TW" altLang="en-US" sz="2400" b="1" dirty="0">
                <a:solidFill>
                  <a:srgbClr val="0070C0"/>
                </a:solidFill>
                <a:latin typeface="微軟正黑體" panose="020B0604030504040204" pitchFamily="34" charset="-120"/>
                <a:ea typeface="微軟正黑體" panose="020B0604030504040204" pitchFamily="34" charset="-120"/>
                <a:cs typeface="Alice"/>
              </a:rPr>
              <a:t>社會公益性質</a:t>
            </a:r>
            <a:r>
              <a:rPr lang="zh-TW" altLang="en-US" sz="2400" b="1" dirty="0">
                <a:solidFill>
                  <a:schemeClr val="accent1">
                    <a:lumMod val="75000"/>
                  </a:schemeClr>
                </a:solidFill>
                <a:latin typeface="微軟正黑體" panose="020B0604030504040204" pitchFamily="34" charset="-120"/>
                <a:ea typeface="微軟正黑體" panose="020B0604030504040204" pitchFamily="34" charset="-120"/>
                <a:cs typeface="Alice"/>
              </a:rPr>
              <a:t>之活動</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而須從事領證職業時，應經權責機關（構）</a:t>
            </a:r>
            <a:r>
              <a:rPr lang="zh-TW" altLang="en-US" sz="2400" b="1" dirty="0">
                <a:solidFill>
                  <a:srgbClr val="0070C0"/>
                </a:solidFill>
                <a:latin typeface="微軟正黑體" panose="020B0604030504040204" pitchFamily="34" charset="-120"/>
                <a:ea typeface="微軟正黑體" panose="020B0604030504040204" pitchFamily="34" charset="-120"/>
                <a:cs typeface="Alice"/>
              </a:rPr>
              <a:t>備查</a:t>
            </a: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ts val="3200"/>
              </a:lnSpc>
            </a:pP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ts val="3200"/>
              </a:lnSpc>
            </a:pPr>
            <a:r>
              <a:rPr lang="zh-TW" altLang="en-US" sz="2400" b="1" dirty="0">
                <a:solidFill>
                  <a:schemeClr val="tx1"/>
                </a:solidFill>
                <a:latin typeface="微軟正黑體" panose="020B0604030504040204" pitchFamily="34" charset="-120"/>
                <a:ea typeface="微軟正黑體" panose="020B0604030504040204" pitchFamily="34" charset="-120"/>
                <a:cs typeface="Alice"/>
              </a:rPr>
              <a:t>例如：建築師於公餘時間參加某民間團體辦理之公益活動（災後重建建築物）且未影響本職工作者，報經權責機關（構）備查即可</a:t>
            </a: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933829" y="1559732"/>
            <a:ext cx="2951364" cy="1875755"/>
          </a:xfrm>
          <a:prstGeom prst="rect">
            <a:avLst/>
          </a:prstGeom>
        </p:spPr>
      </p:pic>
      <p:cxnSp>
        <p:nvCxnSpPr>
          <p:cNvPr id="15" name="肘形接點 14"/>
          <p:cNvCxnSpPr>
            <a:cxnSpLocks/>
            <a:endCxn id="11" idx="1"/>
          </p:cNvCxnSpPr>
          <p:nvPr/>
        </p:nvCxnSpPr>
        <p:spPr>
          <a:xfrm rot="16200000" flipH="1">
            <a:off x="480056" y="3921104"/>
            <a:ext cx="3090878" cy="46802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向右箭號 44"/>
          <p:cNvSpPr/>
          <p:nvPr/>
        </p:nvSpPr>
        <p:spPr>
          <a:xfrm>
            <a:off x="8110369" y="5433446"/>
            <a:ext cx="1262130"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4" name="Google Shape;147;p19"/>
          <p:cNvPicPr preferRelativeResize="0"/>
          <p:nvPr/>
        </p:nvPicPr>
        <p:blipFill>
          <a:blip r:embed="rId4">
            <a:alphaModFix/>
          </a:blip>
          <a:stretch>
            <a:fillRect/>
          </a:stretch>
        </p:blipFill>
        <p:spPr>
          <a:xfrm>
            <a:off x="9514310" y="3748762"/>
            <a:ext cx="6610617" cy="4235532"/>
          </a:xfrm>
          <a:prstGeom prst="rect">
            <a:avLst/>
          </a:prstGeom>
          <a:noFill/>
          <a:ln>
            <a:noFill/>
          </a:ln>
        </p:spPr>
      </p:pic>
      <p:sp>
        <p:nvSpPr>
          <p:cNvPr id="35" name="文字方塊 34"/>
          <p:cNvSpPr txBox="1"/>
          <p:nvPr/>
        </p:nvSpPr>
        <p:spPr>
          <a:xfrm>
            <a:off x="10492817" y="4466019"/>
            <a:ext cx="4916694" cy="2754600"/>
          </a:xfrm>
          <a:prstGeom prst="rect">
            <a:avLst/>
          </a:prstGeom>
          <a:noFill/>
        </p:spPr>
        <p:txBody>
          <a:bodyPr wrap="square" rtlCol="0">
            <a:spAutoFit/>
          </a:bodyPr>
          <a:lstStyle/>
          <a:p>
            <a:pPr marL="457200" indent="-457200" algn="just" hangingPunct="0">
              <a:spcAft>
                <a:spcPts val="600"/>
              </a:spcAft>
              <a:buClr>
                <a:srgbClr val="FFC000"/>
              </a:buClr>
              <a:buFont typeface="Wingdings" panose="05000000000000000000" pitchFamily="2" charset="2"/>
              <a:buChar char="u"/>
            </a:pPr>
            <a:r>
              <a:rPr lang="zh-TW" altLang="en-US" sz="2800" b="1" dirty="0">
                <a:solidFill>
                  <a:srgbClr val="FFFDFC"/>
                </a:solidFill>
                <a:latin typeface="微軟正黑體" panose="020B0604030504040204" pitchFamily="34" charset="-120"/>
                <a:ea typeface="微軟正黑體" panose="020B0604030504040204" pitchFamily="34" charset="-120"/>
                <a:cs typeface="Jua"/>
              </a:rPr>
              <a:t>小提醒！</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參加考試、取得考試及格證</a:t>
            </a:r>
            <a:r>
              <a:rPr lang="en-US" altLang="zh-TW" sz="2800" b="1" dirty="0">
                <a:solidFill>
                  <a:srgbClr val="FFFDFC"/>
                </a:solidFill>
                <a:latin typeface="微軟正黑體" panose="020B0604030504040204" pitchFamily="34" charset="-120"/>
                <a:ea typeface="微軟正黑體" panose="020B0604030504040204" pitchFamily="34" charset="-120"/>
                <a:cs typeface="Jua"/>
              </a:rPr>
              <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書→可以</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從事領證職業事務→不行</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F00"/>
                </a:solidFill>
                <a:latin typeface="微軟正黑體" panose="020B0604030504040204" pitchFamily="34" charset="-120"/>
                <a:ea typeface="微軟正黑體" panose="020B0604030504040204" pitchFamily="34" charset="-120"/>
                <a:cs typeface="Jua"/>
              </a:rPr>
              <a:t>領證職業也不能主張「偶一</a:t>
            </a:r>
            <a:r>
              <a:rPr lang="en-US" altLang="zh-TW" sz="2800" b="1" dirty="0">
                <a:solidFill>
                  <a:srgbClr val="FFFF00"/>
                </a:solidFill>
                <a:latin typeface="微軟正黑體" panose="020B0604030504040204" pitchFamily="34" charset="-120"/>
                <a:ea typeface="微軟正黑體" panose="020B0604030504040204" pitchFamily="34" charset="-120"/>
                <a:cs typeface="Jua"/>
              </a:rPr>
              <a:t/>
            </a:r>
            <a:br>
              <a:rPr lang="en-US" altLang="zh-TW" sz="2800" b="1" dirty="0">
                <a:solidFill>
                  <a:srgbClr val="FFFF00"/>
                </a:solidFill>
                <a:latin typeface="微軟正黑體" panose="020B0604030504040204" pitchFamily="34" charset="-120"/>
                <a:ea typeface="微軟正黑體" panose="020B0604030504040204" pitchFamily="34" charset="-120"/>
                <a:cs typeface="Jua"/>
              </a:rPr>
            </a:br>
            <a:r>
              <a:rPr lang="en-US" altLang="zh-TW" sz="2800" b="1" dirty="0">
                <a:solidFill>
                  <a:srgbClr val="FFFF00"/>
                </a:solidFill>
                <a:latin typeface="微軟正黑體" panose="020B0604030504040204" pitchFamily="34" charset="-120"/>
                <a:ea typeface="微軟正黑體" panose="020B0604030504040204" pitchFamily="34" charset="-120"/>
                <a:cs typeface="Jua"/>
              </a:rPr>
              <a:t>    </a:t>
            </a:r>
            <a:r>
              <a:rPr lang="zh-TW" altLang="en-US" sz="2800" b="1" dirty="0">
                <a:solidFill>
                  <a:srgbClr val="FFFF00"/>
                </a:solidFill>
                <a:latin typeface="微軟正黑體" panose="020B0604030504040204" pitchFamily="34" charset="-120"/>
                <a:ea typeface="微軟正黑體" panose="020B0604030504040204" pitchFamily="34" charset="-120"/>
                <a:cs typeface="Jua"/>
              </a:rPr>
              <a:t>為之」就去做哦</a:t>
            </a:r>
            <a:r>
              <a:rPr lang="zh-TW" altLang="en-US" sz="2800" b="1" dirty="0">
                <a:solidFill>
                  <a:srgbClr val="FFFDFC"/>
                </a:solidFill>
                <a:latin typeface="微軟正黑體" panose="020B0604030504040204" pitchFamily="34" charset="-120"/>
                <a:ea typeface="微軟正黑體" panose="020B0604030504040204" pitchFamily="34" charset="-120"/>
                <a:cs typeface="Jua"/>
              </a:rPr>
              <a:t>！</a:t>
            </a:r>
          </a:p>
        </p:txBody>
      </p:sp>
      <p:grpSp>
        <p:nvGrpSpPr>
          <p:cNvPr id="4" name="组合 36">
            <a:extLst>
              <a:ext uri="{FF2B5EF4-FFF2-40B4-BE49-F238E27FC236}">
                <a16:creationId xmlns:a16="http://schemas.microsoft.com/office/drawing/2014/main" id="{B95EDB82-07DF-89D7-0895-6038CE42EC5D}"/>
              </a:ext>
            </a:extLst>
          </p:cNvPr>
          <p:cNvGrpSpPr/>
          <p:nvPr/>
        </p:nvGrpSpPr>
        <p:grpSpPr>
          <a:xfrm>
            <a:off x="1231163" y="1566719"/>
            <a:ext cx="1080564" cy="1080566"/>
            <a:chOff x="1488309" y="1572655"/>
            <a:chExt cx="1414094" cy="1414094"/>
          </a:xfrm>
        </p:grpSpPr>
        <p:grpSp>
          <p:nvGrpSpPr>
            <p:cNvPr id="5" name="组合 37">
              <a:extLst>
                <a:ext uri="{FF2B5EF4-FFF2-40B4-BE49-F238E27FC236}">
                  <a16:creationId xmlns:a16="http://schemas.microsoft.com/office/drawing/2014/main" id="{AD0B4995-5C5C-AFD2-AAA4-B7D0CEC011CA}"/>
                </a:ext>
              </a:extLst>
            </p:cNvPr>
            <p:cNvGrpSpPr/>
            <p:nvPr/>
          </p:nvGrpSpPr>
          <p:grpSpPr>
            <a:xfrm>
              <a:off x="1488309" y="1572655"/>
              <a:ext cx="1414094" cy="1414094"/>
              <a:chOff x="3176810" y="2260013"/>
              <a:chExt cx="2641825" cy="2726239"/>
            </a:xfrm>
          </p:grpSpPr>
          <p:sp>
            <p:nvSpPr>
              <p:cNvPr id="12" name="椭圆 39">
                <a:extLst>
                  <a:ext uri="{FF2B5EF4-FFF2-40B4-BE49-F238E27FC236}">
                    <a16:creationId xmlns:a16="http://schemas.microsoft.com/office/drawing/2014/main" id="{312FA225-F46E-CB24-CB58-4C9B420248C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4" name="椭圆 40">
                <a:extLst>
                  <a:ext uri="{FF2B5EF4-FFF2-40B4-BE49-F238E27FC236}">
                    <a16:creationId xmlns:a16="http://schemas.microsoft.com/office/drawing/2014/main" id="{AEB29727-E4C1-A368-36F1-CC5A5EF1F8CF}"/>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0" name="文本框 38">
              <a:extLst>
                <a:ext uri="{FF2B5EF4-FFF2-40B4-BE49-F238E27FC236}">
                  <a16:creationId xmlns:a16="http://schemas.microsoft.com/office/drawing/2014/main" id="{A86670DC-4331-B202-148D-570D3410776D}"/>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5.2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325436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905406" y="9035161"/>
            <a:ext cx="1023668" cy="353807"/>
          </a:xfrm>
        </p:spPr>
        <p:txBody>
          <a:bodyPr/>
          <a:lstStyle/>
          <a:p>
            <a:r>
              <a:rPr lang="en-US" sz="2400" b="1" dirty="0">
                <a:latin typeface="微軟正黑體" panose="020B0604030504040204" pitchFamily="34" charset="-120"/>
                <a:ea typeface="微軟正黑體" panose="020B0604030504040204" pitchFamily="34" charset="-120"/>
              </a:rPr>
              <a:t>13</a:t>
            </a: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6</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4459542" y="2198888"/>
            <a:ext cx="2951364" cy="1875755"/>
          </a:xfrm>
          <a:prstGeom prst="rect">
            <a:avLst/>
          </a:prstGeom>
        </p:spPr>
      </p:pic>
      <p:sp>
        <p:nvSpPr>
          <p:cNvPr id="14" name="矩形 13"/>
          <p:cNvSpPr/>
          <p:nvPr/>
        </p:nvSpPr>
        <p:spPr>
          <a:xfrm>
            <a:off x="2330376" y="1042255"/>
            <a:ext cx="8208925"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本項所稱「教學」、「研究工作」、「非以營利為目的之事業或團體」定義為何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142254" y="4654989"/>
            <a:ext cx="13763152" cy="134372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cs typeface="Jua"/>
              </a:rPr>
              <a:t>研究工作</a:t>
            </a:r>
            <a:r>
              <a:rPr lang="zh-TW" altLang="en-US" sz="2800" b="1" dirty="0">
                <a:solidFill>
                  <a:schemeClr val="tx1"/>
                </a:solidFill>
                <a:latin typeface="微軟正黑體" panose="020B0604030504040204" pitchFamily="34" charset="-120"/>
                <a:ea typeface="微軟正黑體" panose="020B0604030504040204" pitchFamily="34" charset="-120"/>
                <a:cs typeface="Jua"/>
              </a:rPr>
              <a:t>：指公務員實際從事具研究性質之工作，包括擔任某項計畫所列職務（例如計畫主持人、協同計畫主持人</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等）</a:t>
            </a:r>
          </a:p>
        </p:txBody>
      </p:sp>
      <p:cxnSp>
        <p:nvCxnSpPr>
          <p:cNvPr id="29" name="肘形接點 28"/>
          <p:cNvCxnSpPr>
            <a:cxnSpLocks/>
            <a:endCxn id="26" idx="1"/>
          </p:cNvCxnSpPr>
          <p:nvPr/>
        </p:nvCxnSpPr>
        <p:spPr>
          <a:xfrm rot="16200000" flipH="1">
            <a:off x="1203126" y="2374125"/>
            <a:ext cx="1330498" cy="54775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726674" y="3911271"/>
            <a:ext cx="2283400" cy="54775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142254" y="6473679"/>
            <a:ext cx="8319102" cy="2738386"/>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rPr>
              <a:t>非以營利為目的之事業或團體</a:t>
            </a:r>
            <a:r>
              <a:rPr lang="zh-TW" altLang="en-US"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指非以營利為目的之公營、私營或公私合營或合於民法總則公益社團及財團之組織或依其他關係法令經向主管機關登記或立案成立之事業或團體職務</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10461356" y="2342765"/>
            <a:ext cx="3591231" cy="1835454"/>
          </a:xfrm>
          <a:prstGeom prst="accentBorderCallout1">
            <a:avLst>
              <a:gd name="adj1" fmla="val 18750"/>
              <a:gd name="adj2" fmla="val -8333"/>
              <a:gd name="adj3" fmla="val 35620"/>
              <a:gd name="adj4" fmla="val -2228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400" b="1" dirty="0">
                <a:solidFill>
                  <a:schemeClr val="tx1"/>
                </a:solidFill>
                <a:latin typeface="微軟正黑體" panose="020B0604030504040204" pitchFamily="34" charset="-120"/>
                <a:ea typeface="微軟正黑體" panose="020B0604030504040204" pitchFamily="34" charset="-120"/>
                <a:cs typeface="Jua"/>
              </a:rPr>
              <a:t>注意</a:t>
            </a:r>
            <a:r>
              <a:rPr lang="zh-TW" altLang="en-US" sz="2400" b="1" dirty="0" smtClean="0">
                <a:solidFill>
                  <a:schemeClr val="tx1"/>
                </a:solidFill>
                <a:latin typeface="微軟正黑體" panose="020B0604030504040204" pitchFamily="34" charset="-120"/>
                <a:ea typeface="微軟正黑體" panose="020B0604030504040204" pitchFamily="34" charset="-120"/>
                <a:cs typeface="Jua"/>
              </a:rPr>
              <a:t>：</a:t>
            </a:r>
            <a:endParaRPr lang="en-US" altLang="zh-TW" sz="2400" b="1" dirty="0" smtClean="0">
              <a:solidFill>
                <a:schemeClr val="tx1"/>
              </a:solidFill>
              <a:latin typeface="微軟正黑體" panose="020B0604030504040204" pitchFamily="34" charset="-120"/>
              <a:ea typeface="微軟正黑體" panose="020B0604030504040204" pitchFamily="34" charset="-120"/>
              <a:cs typeface="Jua"/>
            </a:endParaRPr>
          </a:p>
          <a:p>
            <a:pPr algn="di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rPr>
              <a:t>※</a:t>
            </a:r>
            <a:r>
              <a:rPr lang="zh-TW" altLang="en-US" sz="2400" b="1" dirty="0" smtClean="0">
                <a:solidFill>
                  <a:schemeClr val="tx1"/>
                </a:solidFill>
                <a:latin typeface="微軟正黑體" panose="020B0604030504040204" pitchFamily="34" charset="-120"/>
                <a:ea typeface="微軟正黑體" panose="020B0604030504040204" pitchFamily="34" charset="-120"/>
                <a:cs typeface="Jua"/>
              </a:rPr>
              <a:t>不得</a:t>
            </a:r>
            <a:r>
              <a:rPr lang="zh-TW" altLang="en-US" sz="2400" b="1" dirty="0">
                <a:solidFill>
                  <a:schemeClr val="tx1"/>
                </a:solidFill>
                <a:latin typeface="微軟正黑體" panose="020B0604030504040204" pitchFamily="34" charset="-120"/>
                <a:ea typeface="微軟正黑體" panose="020B0604030504040204" pitchFamily="34" charset="-120"/>
                <a:cs typeface="Jua"/>
              </a:rPr>
              <a:t>兼任公私立</a:t>
            </a:r>
            <a:r>
              <a:rPr lang="zh-TW" altLang="en-US" sz="2400" b="1" dirty="0" smtClean="0">
                <a:solidFill>
                  <a:schemeClr val="tx1"/>
                </a:solidFill>
                <a:latin typeface="微軟正黑體" panose="020B0604030504040204" pitchFamily="34" charset="-120"/>
                <a:ea typeface="微軟正黑體" panose="020B0604030504040204" pitchFamily="34" charset="-120"/>
                <a:cs typeface="Jua"/>
              </a:rPr>
              <a:t>學校</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專</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cs typeface="Jua"/>
            </a:endParaRPr>
          </a:p>
          <a:p>
            <a:pPr algn="dist" hangingPunct="0">
              <a:buClrTx/>
              <a:buFontTx/>
              <a:buNone/>
            </a:pPr>
            <a:r>
              <a:rPr lang="en-US" altLang="zh-TW" sz="2400" b="1" dirty="0">
                <a:solidFill>
                  <a:schemeClr val="accent4">
                    <a:lumMod val="75000"/>
                  </a:schemeClr>
                </a:solidFill>
                <a:latin typeface="微軟正黑體" panose="020B0604030504040204" pitchFamily="34" charset="-120"/>
                <a:ea typeface="微軟正黑體" panose="020B0604030504040204" pitchFamily="34" charset="-120"/>
                <a:cs typeface="Jua"/>
              </a:rPr>
              <a:t>   </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任教師</a:t>
            </a:r>
            <a:r>
              <a:rPr lang="zh-TW" altLang="en-US" sz="2400" b="1" dirty="0" smtClean="0">
                <a:solidFill>
                  <a:schemeClr val="tx1"/>
                </a:solidFill>
                <a:latin typeface="微軟正黑體" panose="020B0604030504040204" pitchFamily="34" charset="-120"/>
                <a:ea typeface="微軟正黑體" panose="020B0604030504040204" pitchFamily="34" charset="-120"/>
                <a:cs typeface="Jua"/>
              </a:rPr>
              <a:t>（限兼課</a:t>
            </a:r>
            <a:r>
              <a:rPr lang="zh-TW" altLang="en-US" sz="2400" b="1" dirty="0">
                <a:solidFill>
                  <a:schemeClr val="tx1"/>
                </a:solidFill>
                <a:latin typeface="微軟正黑體" panose="020B0604030504040204" pitchFamily="34" charset="-120"/>
                <a:ea typeface="微軟正黑體" panose="020B0604030504040204" pitchFamily="34" charset="-120"/>
                <a:cs typeface="Jua"/>
              </a:rPr>
              <a:t>性質</a:t>
            </a:r>
            <a:r>
              <a:rPr lang="zh-TW" altLang="en-US" sz="2400" b="1" dirty="0" smtClean="0">
                <a:solidFill>
                  <a:schemeClr val="tx1"/>
                </a:solidFill>
                <a:latin typeface="微軟正黑體" panose="020B0604030504040204" pitchFamily="34" charset="-120"/>
                <a:ea typeface="微軟正黑體" panose="020B0604030504040204" pitchFamily="34" charset="-120"/>
                <a:cs typeface="Jua"/>
              </a:rPr>
              <a:t>）</a:t>
            </a:r>
            <a:endParaRPr lang="en-US" altLang="zh-TW" sz="2400" b="1" dirty="0" smtClean="0">
              <a:solidFill>
                <a:schemeClr val="tx1"/>
              </a:solidFill>
              <a:latin typeface="微軟正黑體" panose="020B0604030504040204" pitchFamily="34" charset="-120"/>
              <a:ea typeface="微軟正黑體" panose="020B0604030504040204" pitchFamily="34" charset="-120"/>
              <a:cs typeface="Jua"/>
            </a:endParaRPr>
          </a:p>
          <a:p>
            <a:pPr algn="dist" hangingPunct="0">
              <a:buClrTx/>
            </a:pPr>
            <a:r>
              <a:rPr lang="en-US" altLang="zh-TW" sz="2400" b="1" dirty="0" smtClean="0">
                <a:solidFill>
                  <a:prstClr val="black"/>
                </a:solidFill>
                <a:latin typeface="微軟正黑體" panose="020B0604030504040204" pitchFamily="34" charset="-120"/>
                <a:ea typeface="微軟正黑體" panose="020B0604030504040204" pitchFamily="34" charset="-120"/>
              </a:rPr>
              <a:t>※</a:t>
            </a:r>
            <a:r>
              <a:rPr lang="zh-TW" altLang="zh-TW" sz="2400" b="1" dirty="0">
                <a:solidFill>
                  <a:schemeClr val="tx1"/>
                </a:solidFill>
                <a:latin typeface="微軟正黑體" panose="020B0604030504040204" pitchFamily="34" charset="-120"/>
                <a:ea typeface="微軟正黑體" panose="020B0604030504040204" pitchFamily="34" charset="-120"/>
                <a:cs typeface="Jua"/>
              </a:rPr>
              <a:t>上班時間兼任教學</a:t>
            </a:r>
            <a:r>
              <a:rPr lang="zh-TW" altLang="zh-TW" sz="2400" b="1" dirty="0" smtClean="0">
                <a:solidFill>
                  <a:schemeClr val="tx1"/>
                </a:solidFill>
                <a:latin typeface="微軟正黑體" panose="020B0604030504040204" pitchFamily="34" charset="-120"/>
                <a:ea typeface="微軟正黑體" panose="020B0604030504040204" pitchFamily="34" charset="-120"/>
                <a:cs typeface="Jua"/>
              </a:rPr>
              <a:t>工作</a:t>
            </a:r>
            <a:endParaRPr lang="en-US" altLang="zh-TW" sz="2400" b="1" dirty="0" smtClean="0">
              <a:solidFill>
                <a:schemeClr val="tx1"/>
              </a:solidFill>
              <a:latin typeface="微軟正黑體" panose="020B0604030504040204" pitchFamily="34" charset="-120"/>
              <a:ea typeface="微軟正黑體" panose="020B0604030504040204" pitchFamily="34" charset="-120"/>
              <a:cs typeface="Jua"/>
            </a:endParaRPr>
          </a:p>
          <a:p>
            <a:pPr algn="dist" hangingPunct="0">
              <a:buClrTx/>
            </a:pP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en-US" altLang="zh-TW" sz="2400" b="1" dirty="0" smtClean="0">
                <a:solidFill>
                  <a:schemeClr val="tx1"/>
                </a:solidFill>
                <a:latin typeface="微軟正黑體" panose="020B0604030504040204" pitchFamily="34" charset="-120"/>
                <a:ea typeface="微軟正黑體" panose="020B0604030504040204" pitchFamily="34" charset="-120"/>
                <a:cs typeface="Jua"/>
              </a:rPr>
              <a:t>   </a:t>
            </a:r>
            <a:r>
              <a:rPr lang="zh-TW" altLang="zh-TW" sz="2400" b="1" dirty="0" smtClean="0">
                <a:solidFill>
                  <a:schemeClr val="tx1"/>
                </a:solidFill>
                <a:latin typeface="微軟正黑體" panose="020B0604030504040204" pitchFamily="34" charset="-120"/>
                <a:ea typeface="微軟正黑體" panose="020B0604030504040204" pitchFamily="34" charset="-120"/>
                <a:cs typeface="Jua"/>
              </a:rPr>
              <a:t>者</a:t>
            </a:r>
            <a:r>
              <a:rPr lang="zh-TW" altLang="zh-TW" sz="2400" b="1" dirty="0">
                <a:solidFill>
                  <a:schemeClr val="tx1"/>
                </a:solidFill>
                <a:latin typeface="微軟正黑體" panose="020B0604030504040204" pitchFamily="34" charset="-120"/>
                <a:ea typeface="微軟正黑體" panose="020B0604030504040204" pitchFamily="34" charset="-120"/>
                <a:cs typeface="Jua"/>
              </a:rPr>
              <a:t>，每週以</a:t>
            </a:r>
            <a:r>
              <a:rPr lang="en-US" altLang="zh-TW" sz="2400" b="1" dirty="0">
                <a:solidFill>
                  <a:schemeClr val="tx1"/>
                </a:solidFill>
                <a:latin typeface="微軟正黑體" panose="020B0604030504040204" pitchFamily="34" charset="-120"/>
                <a:ea typeface="微軟正黑體" panose="020B0604030504040204" pitchFamily="34" charset="-120"/>
                <a:cs typeface="Jua"/>
              </a:rPr>
              <a:t>4</a:t>
            </a:r>
            <a:r>
              <a:rPr lang="zh-TW" altLang="zh-TW" sz="2400" b="1" dirty="0">
                <a:solidFill>
                  <a:schemeClr val="tx1"/>
                </a:solidFill>
                <a:latin typeface="微軟正黑體" panose="020B0604030504040204" pitchFamily="34" charset="-120"/>
                <a:ea typeface="微軟正黑體" panose="020B0604030504040204" pitchFamily="34" charset="-120"/>
                <a:cs typeface="Jua"/>
              </a:rPr>
              <a:t>小時為限</a:t>
            </a:r>
            <a:endParaRPr lang="zh-TW" altLang="en-US" sz="24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26" name="圓角矩形 25"/>
          <p:cNvSpPr/>
          <p:nvPr/>
        </p:nvSpPr>
        <p:spPr>
          <a:xfrm>
            <a:off x="2142254" y="2514162"/>
            <a:ext cx="7517159"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cs typeface="Jua"/>
              </a:rPr>
              <a:t>教學</a:t>
            </a:r>
            <a:r>
              <a:rPr lang="zh-TW" altLang="en-US" sz="2800" b="1" dirty="0">
                <a:solidFill>
                  <a:schemeClr val="tx1"/>
                </a:solidFill>
                <a:latin typeface="微軟正黑體" panose="020B0604030504040204" pitchFamily="34" charset="-120"/>
                <a:ea typeface="微軟正黑體" panose="020B0604030504040204" pitchFamily="34" charset="-120"/>
                <a:cs typeface="Jua"/>
              </a:rPr>
              <a:t>：公務員於學校、補習班、訓練機構或民間公司等場域傳授專業知識或生活技能等</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6" name="直線圖說文字 2 (加上框線和強調線) 5"/>
          <p:cNvSpPr/>
          <p:nvPr/>
        </p:nvSpPr>
        <p:spPr>
          <a:xfrm>
            <a:off x="11665512" y="6475482"/>
            <a:ext cx="4009769" cy="1540653"/>
          </a:xfrm>
          <a:prstGeom prst="accentBorderCallout2">
            <a:avLst>
              <a:gd name="adj1" fmla="val 18750"/>
              <a:gd name="adj2" fmla="val -8333"/>
              <a:gd name="adj3" fmla="val 18750"/>
              <a:gd name="adj4" fmla="val -16667"/>
              <a:gd name="adj5" fmla="val 60491"/>
              <a:gd name="adj6" fmla="val -3013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lnSpc>
                <a:spcPts val="3400"/>
              </a:lnSpc>
            </a:pPr>
            <a:r>
              <a:rPr lang="zh-TW" altLang="en-US" sz="2400" b="1" dirty="0">
                <a:solidFill>
                  <a:schemeClr val="tx1"/>
                </a:solidFill>
                <a:latin typeface="微軟正黑體" panose="020B0604030504040204" pitchFamily="34" charset="-120"/>
                <a:ea typeface="微軟正黑體" panose="020B0604030504040204" pitchFamily="34" charset="-120"/>
                <a:cs typeface="Jua"/>
              </a:rPr>
              <a:t>但</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未包含</a:t>
            </a:r>
            <a:r>
              <a:rPr lang="zh-TW" altLang="en-US" sz="2400" b="1" dirty="0">
                <a:solidFill>
                  <a:schemeClr val="tx1"/>
                </a:solidFill>
                <a:latin typeface="微軟正黑體" panose="020B0604030504040204" pitchFamily="34" charset="-120"/>
                <a:ea typeface="微軟正黑體" panose="020B0604030504040204" pitchFamily="34" charset="-120"/>
                <a:cs typeface="Jua"/>
              </a:rPr>
              <a:t>經該事業或團體認定為</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任務編組</a:t>
            </a:r>
            <a:r>
              <a:rPr lang="zh-TW" altLang="en-US" sz="2400" b="1" dirty="0">
                <a:solidFill>
                  <a:schemeClr val="tx1"/>
                </a:solidFill>
                <a:latin typeface="微軟正黑體" panose="020B0604030504040204" pitchFamily="34" charset="-120"/>
                <a:ea typeface="微軟正黑體" panose="020B0604030504040204" pitchFamily="34" charset="-120"/>
                <a:cs typeface="Jua"/>
              </a:rPr>
              <a:t>或</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臨時性</a:t>
            </a:r>
            <a:r>
              <a:rPr lang="zh-TW" altLang="en-US" sz="2400" b="1" dirty="0">
                <a:solidFill>
                  <a:schemeClr val="tx1"/>
                </a:solidFill>
                <a:latin typeface="微軟正黑體" panose="020B0604030504040204" pitchFamily="34" charset="-120"/>
                <a:ea typeface="微軟正黑體" panose="020B0604030504040204" pitchFamily="34" charset="-120"/>
                <a:cs typeface="Jua"/>
              </a:rPr>
              <a:t>需要所設置之職務</a:t>
            </a:r>
            <a:endParaRPr lang="zh-TW" altLang="en-US" sz="2400" b="1" dirty="0">
              <a:solidFill>
                <a:schemeClr val="tx1"/>
              </a:solidFill>
              <a:latin typeface="微軟正黑體" panose="020B0604030504040204" pitchFamily="34" charset="-120"/>
              <a:ea typeface="微軟正黑體" panose="020B0604030504040204" pitchFamily="34" charset="-120"/>
              <a:cs typeface="Jua"/>
              <a:sym typeface="Jua"/>
            </a:endParaRPr>
          </a:p>
        </p:txBody>
      </p:sp>
      <p:grpSp>
        <p:nvGrpSpPr>
          <p:cNvPr id="4" name="组合 36">
            <a:extLst>
              <a:ext uri="{FF2B5EF4-FFF2-40B4-BE49-F238E27FC236}">
                <a16:creationId xmlns:a16="http://schemas.microsoft.com/office/drawing/2014/main" id="{25FCA2C6-13A6-D52C-DFB9-1B1907E3D684}"/>
              </a:ext>
            </a:extLst>
          </p:cNvPr>
          <p:cNvGrpSpPr/>
          <p:nvPr/>
        </p:nvGrpSpPr>
        <p:grpSpPr>
          <a:xfrm>
            <a:off x="1147851" y="929008"/>
            <a:ext cx="1080564" cy="1080566"/>
            <a:chOff x="1488309" y="1572655"/>
            <a:chExt cx="1414094" cy="1414094"/>
          </a:xfrm>
        </p:grpSpPr>
        <p:grpSp>
          <p:nvGrpSpPr>
            <p:cNvPr id="7" name="组合 37">
              <a:extLst>
                <a:ext uri="{FF2B5EF4-FFF2-40B4-BE49-F238E27FC236}">
                  <a16:creationId xmlns:a16="http://schemas.microsoft.com/office/drawing/2014/main" id="{073DE4D1-ABF2-F8BA-8AFB-F699949814DC}"/>
                </a:ext>
              </a:extLst>
            </p:cNvPr>
            <p:cNvGrpSpPr/>
            <p:nvPr/>
          </p:nvGrpSpPr>
          <p:grpSpPr>
            <a:xfrm>
              <a:off x="1488309" y="1572655"/>
              <a:ext cx="1414094" cy="1414094"/>
              <a:chOff x="3176810" y="2260013"/>
              <a:chExt cx="2641825" cy="2726239"/>
            </a:xfrm>
          </p:grpSpPr>
          <p:sp>
            <p:nvSpPr>
              <p:cNvPr id="13" name="椭圆 39">
                <a:extLst>
                  <a:ext uri="{FF2B5EF4-FFF2-40B4-BE49-F238E27FC236}">
                    <a16:creationId xmlns:a16="http://schemas.microsoft.com/office/drawing/2014/main" id="{51682868-D9B7-1F04-1D8D-BBC006330777}"/>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6" name="椭圆 40">
                <a:extLst>
                  <a:ext uri="{FF2B5EF4-FFF2-40B4-BE49-F238E27FC236}">
                    <a16:creationId xmlns:a16="http://schemas.microsoft.com/office/drawing/2014/main" id="{7DE16939-EAF7-C65C-D056-D6234A4D9816}"/>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8" name="文本框 38">
              <a:extLst>
                <a:ext uri="{FF2B5EF4-FFF2-40B4-BE49-F238E27FC236}">
                  <a16:creationId xmlns:a16="http://schemas.microsoft.com/office/drawing/2014/main" id="{C2B740DD-C6B8-E37A-E7B6-019840F1F95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6.1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20" name="肘形接點 19"/>
          <p:cNvCxnSpPr>
            <a:endCxn id="21" idx="1"/>
          </p:cNvCxnSpPr>
          <p:nvPr/>
        </p:nvCxnSpPr>
        <p:spPr>
          <a:xfrm rot="16200000" flipH="1">
            <a:off x="610364" y="6310981"/>
            <a:ext cx="2516021" cy="54776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1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715543" y="9002527"/>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14</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6(</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788483" y="1550346"/>
            <a:ext cx="2951364" cy="1875755"/>
          </a:xfrm>
          <a:prstGeom prst="rect">
            <a:avLst/>
          </a:prstGeom>
        </p:spPr>
      </p:pic>
      <p:sp>
        <p:nvSpPr>
          <p:cNvPr id="14" name="矩形 13"/>
          <p:cNvSpPr/>
          <p:nvPr/>
        </p:nvSpPr>
        <p:spPr>
          <a:xfrm>
            <a:off x="2220990" y="1041017"/>
            <a:ext cx="9522135" cy="1200329"/>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兼任「教學」或「研究工作」或「非以營利為目的之事業或團體」有無違反服務法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098733" y="4743844"/>
            <a:ext cx="4545413" cy="181218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2.</a:t>
            </a:r>
            <a:r>
              <a:rPr lang="zh-TW" altLang="en-US" sz="2800" b="1" dirty="0">
                <a:solidFill>
                  <a:schemeClr val="tx1"/>
                </a:solidFill>
                <a:latin typeface="微軟正黑體" panose="020B0604030504040204" pitchFamily="34" charset="-120"/>
                <a:ea typeface="微軟正黑體" panose="020B0604030504040204" pitchFamily="34" charset="-120"/>
                <a:cs typeface="Jua"/>
              </a:rPr>
              <a:t>兼任無報酬且未影響本職工作者，應報經權責機關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備查</a:t>
            </a:r>
          </a:p>
        </p:txBody>
      </p:sp>
      <p:cxnSp>
        <p:nvCxnSpPr>
          <p:cNvPr id="29" name="肘形接點 28"/>
          <p:cNvCxnSpPr>
            <a:cxnSpLocks/>
            <a:endCxn id="26" idx="1"/>
          </p:cNvCxnSpPr>
          <p:nvPr/>
        </p:nvCxnSpPr>
        <p:spPr>
          <a:xfrm rot="16200000" flipH="1">
            <a:off x="1139823" y="2463204"/>
            <a:ext cx="1413574" cy="59128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492013" y="4043218"/>
            <a:ext cx="2666062" cy="54737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060623" y="6861113"/>
            <a:ext cx="4769990" cy="212650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rPr>
              <a:t>3.</a:t>
            </a:r>
            <a:r>
              <a:rPr lang="zh-TW" altLang="en-US" sz="2800" b="1" dirty="0">
                <a:solidFill>
                  <a:schemeClr val="tx1"/>
                </a:solidFill>
                <a:latin typeface="微軟正黑體" panose="020B0604030504040204" pitchFamily="34" charset="-120"/>
                <a:ea typeface="微軟正黑體" panose="020B0604030504040204" pitchFamily="34" charset="-120"/>
              </a:rPr>
              <a:t>如屬公務員兼職同意辦法規定</a:t>
            </a:r>
            <a:r>
              <a:rPr lang="zh-TW" altLang="en-US" sz="2800" b="1" u="sng" dirty="0">
                <a:solidFill>
                  <a:srgbClr val="7030A0"/>
                </a:solidFill>
                <a:latin typeface="微軟正黑體" panose="020B0604030504040204" pitchFamily="34" charset="-120"/>
                <a:ea typeface="微軟正黑體" panose="020B0604030504040204" pitchFamily="34" charset="-120"/>
              </a:rPr>
              <a:t>免申請同意情形</a:t>
            </a:r>
            <a:r>
              <a:rPr lang="zh-TW" altLang="en-US" sz="2800" b="1" dirty="0">
                <a:solidFill>
                  <a:schemeClr val="tx1"/>
                </a:solidFill>
                <a:latin typeface="微軟正黑體" panose="020B0604030504040204" pitchFamily="34" charset="-120"/>
                <a:ea typeface="微軟正黑體" panose="020B0604030504040204" pitchFamily="34" charset="-120"/>
              </a:rPr>
              <a:t>，則無須同意或備查。包括：</a:t>
            </a:r>
          </a:p>
        </p:txBody>
      </p:sp>
      <p:sp>
        <p:nvSpPr>
          <p:cNvPr id="26" name="圓角矩形 25"/>
          <p:cNvSpPr/>
          <p:nvPr/>
        </p:nvSpPr>
        <p:spPr>
          <a:xfrm>
            <a:off x="2142254" y="2666544"/>
            <a:ext cx="4382531"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1.</a:t>
            </a:r>
            <a:r>
              <a:rPr lang="zh-TW" altLang="en-US" sz="2800" b="1" dirty="0">
                <a:solidFill>
                  <a:schemeClr val="tx1"/>
                </a:solidFill>
                <a:latin typeface="微軟正黑體" panose="020B0604030504040204" pitchFamily="34" charset="-120"/>
                <a:ea typeface="微軟正黑體" panose="020B0604030504040204" pitchFamily="34" charset="-120"/>
                <a:cs typeface="Jua"/>
              </a:rPr>
              <a:t>需經服務機關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同意或經上級機關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同意</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20" name="箭號: 向右 19">
            <a:extLst>
              <a:ext uri="{FF2B5EF4-FFF2-40B4-BE49-F238E27FC236}">
                <a16:creationId xmlns:a16="http://schemas.microsoft.com/office/drawing/2014/main" id="{37C32C7C-B977-F808-1787-86CE55078A2D}"/>
              </a:ext>
            </a:extLst>
          </p:cNvPr>
          <p:cNvSpPr/>
          <p:nvPr/>
        </p:nvSpPr>
        <p:spPr>
          <a:xfrm>
            <a:off x="7010913" y="7650521"/>
            <a:ext cx="1131376" cy="547688"/>
          </a:xfrm>
          <a:prstGeom prst="rightArrow">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3" name="接點: 肘形 22">
            <a:extLst>
              <a:ext uri="{FF2B5EF4-FFF2-40B4-BE49-F238E27FC236}">
                <a16:creationId xmlns:a16="http://schemas.microsoft.com/office/drawing/2014/main" id="{6FD59A45-DC0F-156E-DD8B-C0A107E1C97B}"/>
              </a:ext>
            </a:extLst>
          </p:cNvPr>
          <p:cNvCxnSpPr>
            <a:cxnSpLocks/>
            <a:endCxn id="21" idx="1"/>
          </p:cNvCxnSpPr>
          <p:nvPr/>
        </p:nvCxnSpPr>
        <p:spPr>
          <a:xfrm rot="16200000" flipH="1">
            <a:off x="631103" y="6494846"/>
            <a:ext cx="2349382" cy="50965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矩形: 剪去並圓角化單一角落 3">
            <a:extLst>
              <a:ext uri="{FF2B5EF4-FFF2-40B4-BE49-F238E27FC236}">
                <a16:creationId xmlns:a16="http://schemas.microsoft.com/office/drawing/2014/main" id="{085C203E-5C1A-6D66-447B-018676C38C6A}"/>
              </a:ext>
            </a:extLst>
          </p:cNvPr>
          <p:cNvSpPr/>
          <p:nvPr/>
        </p:nvSpPr>
        <p:spPr>
          <a:xfrm>
            <a:off x="8322589" y="4932113"/>
            <a:ext cx="7156078" cy="4025318"/>
          </a:xfrm>
          <a:prstGeom prst="snipRoundRect">
            <a:avLst/>
          </a:prstGeom>
          <a:solidFill>
            <a:schemeClr val="accent3">
              <a:lumMod val="20000"/>
              <a:lumOff val="80000"/>
            </a:schemeClr>
          </a:solidFill>
          <a:ln w="38100">
            <a:solidFill>
              <a:schemeClr val="accent3">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altLang="zh-TW" sz="2400" b="1" dirty="0">
                <a:solidFill>
                  <a:schemeClr val="accent5">
                    <a:lumMod val="75000"/>
                  </a:schemeClr>
                </a:solidFill>
                <a:latin typeface="微軟正黑體" panose="020B0604030504040204" pitchFamily="34" charset="-120"/>
                <a:ea typeface="微軟正黑體" panose="020B0604030504040204" pitchFamily="34" charset="-120"/>
                <a:cs typeface="Jua"/>
              </a:rPr>
              <a:t>※</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rPr>
              <a:t>各級公務人員協會職務</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endParaRPr>
          </a:p>
          <a:p>
            <a:pPr algn="just">
              <a:lnSpc>
                <a:spcPct val="150000"/>
              </a:lnSpc>
            </a:pPr>
            <a:r>
              <a:rPr lang="en-US" altLang="zh-TW" sz="2400" b="1" dirty="0">
                <a:solidFill>
                  <a:srgbClr val="003399"/>
                </a:solidFill>
                <a:latin typeface="微軟正黑體" panose="020B0604030504040204" pitchFamily="34" charset="-120"/>
                <a:ea typeface="微軟正黑體" panose="020B0604030504040204" pitchFamily="34" charset="-120"/>
                <a:cs typeface="Jua"/>
              </a:rPr>
              <a:t>※</a:t>
            </a:r>
            <a:r>
              <a:rPr lang="zh-TW" altLang="en-US" sz="2400" b="1" dirty="0">
                <a:solidFill>
                  <a:srgbClr val="003399"/>
                </a:solidFill>
                <a:latin typeface="微軟正黑體" panose="020B0604030504040204" pitchFamily="34" charset="-120"/>
                <a:ea typeface="微軟正黑體" panose="020B0604030504040204" pitchFamily="34" charset="-120"/>
              </a:rPr>
              <a:t>各級公私立學校教師經學校依法令同意借調至</a:t>
            </a:r>
            <a:r>
              <a:rPr lang="en-US" altLang="zh-TW" sz="2400" b="1" dirty="0">
                <a:solidFill>
                  <a:srgbClr val="003399"/>
                </a:solidFill>
                <a:latin typeface="微軟正黑體" panose="020B0604030504040204" pitchFamily="34" charset="-120"/>
                <a:ea typeface="微軟正黑體" panose="020B0604030504040204" pitchFamily="34" charset="-120"/>
              </a:rPr>
              <a:t/>
            </a:r>
            <a:br>
              <a:rPr lang="en-US" altLang="zh-TW" sz="2400" b="1" dirty="0">
                <a:solidFill>
                  <a:srgbClr val="003399"/>
                </a:solidFill>
                <a:latin typeface="微軟正黑體" panose="020B0604030504040204" pitchFamily="34" charset="-120"/>
                <a:ea typeface="微軟正黑體" panose="020B0604030504040204" pitchFamily="34" charset="-120"/>
              </a:rPr>
            </a:br>
            <a:r>
              <a:rPr lang="en-US" altLang="zh-TW" sz="2400" b="1" dirty="0">
                <a:solidFill>
                  <a:srgbClr val="003399"/>
                </a:solidFill>
                <a:latin typeface="微軟正黑體" panose="020B0604030504040204" pitchFamily="34" charset="-120"/>
                <a:ea typeface="微軟正黑體" panose="020B0604030504040204" pitchFamily="34" charset="-120"/>
              </a:rPr>
              <a:t>   </a:t>
            </a:r>
            <a:r>
              <a:rPr lang="zh-TW" altLang="en-US" sz="2400" b="1" dirty="0">
                <a:solidFill>
                  <a:srgbClr val="003399"/>
                </a:solidFill>
                <a:latin typeface="微軟正黑體" panose="020B0604030504040204" pitchFamily="34" charset="-120"/>
                <a:ea typeface="微軟正黑體" panose="020B0604030504040204" pitchFamily="34" charset="-120"/>
              </a:rPr>
              <a:t>機關</a:t>
            </a:r>
            <a:r>
              <a:rPr lang="en-US" altLang="zh-TW" sz="2400" b="1" dirty="0">
                <a:solidFill>
                  <a:srgbClr val="003399"/>
                </a:solidFill>
                <a:latin typeface="微軟正黑體" panose="020B0604030504040204" pitchFamily="34" charset="-120"/>
                <a:ea typeface="微軟正黑體" panose="020B0604030504040204" pitchFamily="34" charset="-120"/>
              </a:rPr>
              <a:t>(</a:t>
            </a:r>
            <a:r>
              <a:rPr lang="zh-TW" altLang="en-US" sz="2400" b="1" dirty="0">
                <a:solidFill>
                  <a:srgbClr val="003399"/>
                </a:solidFill>
                <a:latin typeface="微軟正黑體" panose="020B0604030504040204" pitchFamily="34" charset="-120"/>
                <a:ea typeface="微軟正黑體" panose="020B0604030504040204" pitchFamily="34" charset="-120"/>
              </a:rPr>
              <a:t>構</a:t>
            </a:r>
            <a:r>
              <a:rPr lang="en-US" altLang="zh-TW" sz="2400" b="1" dirty="0">
                <a:solidFill>
                  <a:srgbClr val="003399"/>
                </a:solidFill>
                <a:latin typeface="微軟正黑體" panose="020B0604030504040204" pitchFamily="34" charset="-120"/>
                <a:ea typeface="微軟正黑體" panose="020B0604030504040204" pitchFamily="34" charset="-120"/>
              </a:rPr>
              <a:t>)</a:t>
            </a:r>
            <a:r>
              <a:rPr lang="zh-TW" altLang="en-US" sz="2400" b="1" dirty="0">
                <a:solidFill>
                  <a:srgbClr val="003399"/>
                </a:solidFill>
                <a:latin typeface="微軟正黑體" panose="020B0604030504040204" pitchFamily="34" charset="-120"/>
                <a:ea typeface="微軟正黑體" panose="020B0604030504040204" pitchFamily="34" charset="-120"/>
              </a:rPr>
              <a:t>服務，應返校義務授課之情形</a:t>
            </a:r>
            <a:endParaRPr lang="en-US" altLang="zh-TW" sz="2400" b="1" dirty="0">
              <a:solidFill>
                <a:srgbClr val="003399"/>
              </a:solidFill>
              <a:latin typeface="微軟正黑體" panose="020B0604030504040204" pitchFamily="34" charset="-120"/>
              <a:ea typeface="微軟正黑體" panose="020B0604030504040204" pitchFamily="34" charset="-120"/>
            </a:endParaRPr>
          </a:p>
          <a:p>
            <a:pPr algn="just">
              <a:lnSpc>
                <a:spcPct val="150000"/>
              </a:lnSpc>
            </a:pPr>
            <a:r>
              <a:rPr kumimoji="0" lang="en-US" altLang="zh-TW" sz="2400" b="1" i="0" u="none" strike="noStrike" kern="0" cap="none" spc="0" normalizeH="0" baseline="0" noProof="0" dirty="0">
                <a:ln>
                  <a:noFill/>
                </a:ln>
                <a:solidFill>
                  <a:schemeClr val="accent5">
                    <a:lumMod val="75000"/>
                  </a:schemeClr>
                </a:solidFill>
                <a:effectLst/>
                <a:uLnTx/>
                <a:uFillTx/>
                <a:latin typeface="微軟正黑體" panose="020B0604030504040204" pitchFamily="34" charset="-120"/>
                <a:ea typeface="微軟正黑體" panose="020B0604030504040204" pitchFamily="34" charset="-120"/>
                <a:cs typeface="Jua"/>
                <a:sym typeface="Arial"/>
              </a:rPr>
              <a:t>※</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rPr>
              <a:t>各級公私立學校學生家長會職務</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endParaRPr>
          </a:p>
          <a:p>
            <a:pPr algn="just">
              <a:lnSpc>
                <a:spcPct val="150000"/>
              </a:lnSpc>
            </a:pPr>
            <a:r>
              <a:rPr lang="en-US" altLang="zh-TW" sz="2400" b="1" dirty="0">
                <a:solidFill>
                  <a:srgbClr val="003399"/>
                </a:solidFill>
                <a:latin typeface="微軟正黑體" panose="020B0604030504040204" pitchFamily="34" charset="-120"/>
                <a:ea typeface="微軟正黑體" panose="020B0604030504040204" pitchFamily="34" charset="-120"/>
                <a:cs typeface="Jua"/>
              </a:rPr>
              <a:t>※</a:t>
            </a:r>
            <a:r>
              <a:rPr lang="zh-TW" altLang="en-US" sz="2400" b="1" dirty="0">
                <a:solidFill>
                  <a:srgbClr val="003399"/>
                </a:solidFill>
                <a:latin typeface="微軟正黑體" panose="020B0604030504040204" pitchFamily="34" charset="-120"/>
                <a:ea typeface="微軟正黑體" panose="020B0604030504040204" pitchFamily="34" charset="-120"/>
              </a:rPr>
              <a:t>依公寓大廈管理條例所定</a:t>
            </a:r>
            <a:r>
              <a:rPr lang="zh-TW" altLang="en-US" sz="2400" b="1" dirty="0">
                <a:solidFill>
                  <a:srgbClr val="FF0000"/>
                </a:solidFill>
                <a:latin typeface="微軟正黑體" panose="020B0604030504040204" pitchFamily="34" charset="-120"/>
                <a:ea typeface="微軟正黑體" panose="020B0604030504040204" pitchFamily="34" charset="-120"/>
              </a:rPr>
              <a:t>住戶身分</a:t>
            </a:r>
            <a:r>
              <a:rPr lang="zh-TW" altLang="en-US" sz="2400" b="1" dirty="0">
                <a:solidFill>
                  <a:srgbClr val="003399"/>
                </a:solidFill>
                <a:latin typeface="微軟正黑體" panose="020B0604030504040204" pitchFamily="34" charset="-120"/>
                <a:ea typeface="微軟正黑體" panose="020B0604030504040204" pitchFamily="34" charset="-120"/>
              </a:rPr>
              <a:t>擔任管理委</a:t>
            </a:r>
            <a:r>
              <a:rPr lang="en-US" altLang="zh-TW" sz="2400" b="1" dirty="0">
                <a:solidFill>
                  <a:srgbClr val="003399"/>
                </a:solidFill>
                <a:latin typeface="微軟正黑體" panose="020B0604030504040204" pitchFamily="34" charset="-120"/>
                <a:ea typeface="微軟正黑體" panose="020B0604030504040204" pitchFamily="34" charset="-120"/>
              </a:rPr>
              <a:t/>
            </a:r>
            <a:br>
              <a:rPr lang="en-US" altLang="zh-TW" sz="2400" b="1" dirty="0">
                <a:solidFill>
                  <a:srgbClr val="003399"/>
                </a:solidFill>
                <a:latin typeface="微軟正黑體" panose="020B0604030504040204" pitchFamily="34" charset="-120"/>
                <a:ea typeface="微軟正黑體" panose="020B0604030504040204" pitchFamily="34" charset="-120"/>
              </a:rPr>
            </a:br>
            <a:r>
              <a:rPr lang="en-US" altLang="zh-TW" sz="2400" b="1" dirty="0">
                <a:solidFill>
                  <a:srgbClr val="003399"/>
                </a:solidFill>
                <a:latin typeface="微軟正黑體" panose="020B0604030504040204" pitchFamily="34" charset="-120"/>
                <a:ea typeface="微軟正黑體" panose="020B0604030504040204" pitchFamily="34" charset="-120"/>
              </a:rPr>
              <a:t>   </a:t>
            </a:r>
            <a:r>
              <a:rPr lang="zh-TW" altLang="en-US" sz="2400" b="1" dirty="0">
                <a:solidFill>
                  <a:srgbClr val="003399"/>
                </a:solidFill>
                <a:latin typeface="微軟正黑體" panose="020B0604030504040204" pitchFamily="34" charset="-120"/>
                <a:ea typeface="微軟正黑體" panose="020B0604030504040204" pitchFamily="34" charset="-120"/>
              </a:rPr>
              <a:t>員會職務或管理負責人</a:t>
            </a:r>
            <a:endParaRPr lang="en-US" altLang="zh-TW" sz="2400" b="1" dirty="0">
              <a:solidFill>
                <a:srgbClr val="003399"/>
              </a:solidFill>
              <a:latin typeface="微軟正黑體" panose="020B0604030504040204" pitchFamily="34" charset="-120"/>
              <a:ea typeface="微軟正黑體" panose="020B0604030504040204" pitchFamily="34" charset="-120"/>
            </a:endParaRPr>
          </a:p>
          <a:p>
            <a:pPr algn="just">
              <a:lnSpc>
                <a:spcPct val="150000"/>
              </a:lnSpc>
            </a:pPr>
            <a:endParaRPr lang="en-US" altLang="zh-TW" sz="2400" b="1" dirty="0">
              <a:solidFill>
                <a:srgbClr val="003399"/>
              </a:solidFill>
              <a:latin typeface="微軟正黑體" panose="020B0604030504040204" pitchFamily="34" charset="-120"/>
              <a:ea typeface="微軟正黑體" panose="020B0604030504040204" pitchFamily="34" charset="-120"/>
            </a:endParaRPr>
          </a:p>
        </p:txBody>
      </p:sp>
      <p:grpSp>
        <p:nvGrpSpPr>
          <p:cNvPr id="5" name="组合 36">
            <a:extLst>
              <a:ext uri="{FF2B5EF4-FFF2-40B4-BE49-F238E27FC236}">
                <a16:creationId xmlns:a16="http://schemas.microsoft.com/office/drawing/2014/main" id="{00A25614-73E5-15FB-CDE7-06EFABFDBEDE}"/>
              </a:ext>
            </a:extLst>
          </p:cNvPr>
          <p:cNvGrpSpPr/>
          <p:nvPr/>
        </p:nvGrpSpPr>
        <p:grpSpPr>
          <a:xfrm>
            <a:off x="1086518" y="955293"/>
            <a:ext cx="1080564" cy="1080566"/>
            <a:chOff x="1488309" y="1572655"/>
            <a:chExt cx="1414094" cy="1414094"/>
          </a:xfrm>
        </p:grpSpPr>
        <p:grpSp>
          <p:nvGrpSpPr>
            <p:cNvPr id="6" name="组合 37">
              <a:extLst>
                <a:ext uri="{FF2B5EF4-FFF2-40B4-BE49-F238E27FC236}">
                  <a16:creationId xmlns:a16="http://schemas.microsoft.com/office/drawing/2014/main" id="{DA1DCFA1-DEA4-5B8A-877E-C59F4C116681}"/>
                </a:ext>
              </a:extLst>
            </p:cNvPr>
            <p:cNvGrpSpPr/>
            <p:nvPr/>
          </p:nvGrpSpPr>
          <p:grpSpPr>
            <a:xfrm>
              <a:off x="1488309" y="1572655"/>
              <a:ext cx="1414094" cy="1414094"/>
              <a:chOff x="3176810" y="2260013"/>
              <a:chExt cx="2641825" cy="2726239"/>
            </a:xfrm>
          </p:grpSpPr>
          <p:sp>
            <p:nvSpPr>
              <p:cNvPr id="8" name="椭圆 39">
                <a:extLst>
                  <a:ext uri="{FF2B5EF4-FFF2-40B4-BE49-F238E27FC236}">
                    <a16:creationId xmlns:a16="http://schemas.microsoft.com/office/drawing/2014/main" id="{A49729D7-2E00-55D1-AEE7-67561C1AED70}"/>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id="{9DD1A48A-9032-41E4-2EEF-36CA8B7DA19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7" name="文本框 38">
              <a:extLst>
                <a:ext uri="{FF2B5EF4-FFF2-40B4-BE49-F238E27FC236}">
                  <a16:creationId xmlns:a16="http://schemas.microsoft.com/office/drawing/2014/main" id="{63B316D6-C876-7FA0-B2A1-7FBE44632540}"/>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6.2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138023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905406" y="9249368"/>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15</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7</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637013" y="1738703"/>
            <a:ext cx="2951364" cy="1875755"/>
          </a:xfrm>
          <a:prstGeom prst="rect">
            <a:avLst/>
          </a:prstGeom>
        </p:spPr>
      </p:pic>
      <p:sp>
        <p:nvSpPr>
          <p:cNvPr id="14" name="矩形 13"/>
          <p:cNvSpPr/>
          <p:nvPr/>
        </p:nvSpPr>
        <p:spPr>
          <a:xfrm>
            <a:off x="2073502" y="1403758"/>
            <a:ext cx="10534111"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本項所稱「兼任其他業務」，包括哪些業務或工作</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142254" y="4654989"/>
            <a:ext cx="4041570"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2.</a:t>
            </a:r>
            <a:r>
              <a:rPr lang="zh-TW" altLang="en-US" sz="2800" b="1" dirty="0">
                <a:solidFill>
                  <a:schemeClr val="tx1"/>
                </a:solidFill>
                <a:latin typeface="微軟正黑體" panose="020B0604030504040204" pitchFamily="34" charset="-120"/>
                <a:ea typeface="微軟正黑體" panose="020B0604030504040204" pitchFamily="34" charset="-120"/>
                <a:cs typeface="Jua"/>
              </a:rPr>
              <a:t>於法定工作時間以外，反覆從事具</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Jua"/>
              </a:rPr>
              <a:t>社會公益性質之活動</a:t>
            </a:r>
          </a:p>
        </p:txBody>
      </p:sp>
      <p:cxnSp>
        <p:nvCxnSpPr>
          <p:cNvPr id="29" name="肘形接點 28"/>
          <p:cNvCxnSpPr>
            <a:cxnSpLocks/>
            <a:endCxn id="26" idx="1"/>
          </p:cNvCxnSpPr>
          <p:nvPr/>
        </p:nvCxnSpPr>
        <p:spPr>
          <a:xfrm rot="16200000" flipH="1">
            <a:off x="966772" y="2137771"/>
            <a:ext cx="1705300" cy="64566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746128" y="4057954"/>
            <a:ext cx="2162458" cy="62979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142254" y="6795816"/>
            <a:ext cx="5870370" cy="17830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cs typeface="Jua"/>
              </a:rPr>
              <a:t>3.</a:t>
            </a:r>
            <a:r>
              <a:rPr lang="zh-TW" altLang="en-US" sz="2800" b="1" dirty="0">
                <a:solidFill>
                  <a:schemeClr val="tx1"/>
                </a:solidFill>
                <a:latin typeface="微軟正黑體" panose="020B0604030504040204" pitchFamily="34" charset="-120"/>
                <a:ea typeface="微軟正黑體" panose="020B0604030504040204" pitchFamily="34" charset="-120"/>
                <a:cs typeface="Jua"/>
              </a:rPr>
              <a:t>於法定工作時間以外，</a:t>
            </a:r>
            <a:r>
              <a:rPr lang="zh-TW" altLang="en-US" sz="2800" b="1" u="sng" dirty="0">
                <a:solidFill>
                  <a:schemeClr val="accent6">
                    <a:lumMod val="75000"/>
                  </a:schemeClr>
                </a:solidFill>
                <a:latin typeface="微軟正黑體" panose="020B0604030504040204" pitchFamily="34" charset="-120"/>
                <a:ea typeface="微軟正黑體" panose="020B0604030504040204" pitchFamily="34" charset="-120"/>
                <a:cs typeface="Jua"/>
              </a:rPr>
              <a:t>非經常性、持續性</a:t>
            </a:r>
            <a:r>
              <a:rPr lang="zh-TW" altLang="en-US" sz="2800" b="1" dirty="0">
                <a:solidFill>
                  <a:schemeClr val="tx1"/>
                </a:solidFill>
                <a:latin typeface="微軟正黑體" panose="020B0604030504040204" pitchFamily="34" charset="-120"/>
                <a:ea typeface="微軟正黑體" panose="020B0604030504040204" pitchFamily="34" charset="-120"/>
                <a:cs typeface="Jua"/>
              </a:rPr>
              <a:t>從事同種類行為之工作</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7092764" y="2423838"/>
            <a:ext cx="6146717" cy="2187577"/>
          </a:xfrm>
          <a:prstGeom prst="accentBorderCallout1">
            <a:avLst>
              <a:gd name="adj1" fmla="val 18750"/>
              <a:gd name="adj2" fmla="val -8333"/>
              <a:gd name="adj3" fmla="val 48032"/>
              <a:gd name="adj4" fmla="val -18246"/>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400" b="1" dirty="0">
                <a:solidFill>
                  <a:schemeClr val="tx1"/>
                </a:solidFill>
                <a:latin typeface="微軟正黑體" panose="020B0604030504040204" pitchFamily="34" charset="-120"/>
                <a:ea typeface="微軟正黑體" panose="020B0604030504040204" pitchFamily="34" charset="-120"/>
                <a:cs typeface="Jua"/>
              </a:rPr>
              <a:t>例如：</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司法院釋字第</a:t>
            </a:r>
            <a:r>
              <a:rPr lang="en-US" altLang="zh-TW" sz="2400" b="1" dirty="0">
                <a:solidFill>
                  <a:schemeClr val="tx1"/>
                </a:solidFill>
                <a:latin typeface="微軟正黑體" panose="020B0604030504040204" pitchFamily="34" charset="-120"/>
                <a:ea typeface="微軟正黑體" panose="020B0604030504040204" pitchFamily="34" charset="-120"/>
                <a:cs typeface="Jua"/>
              </a:rPr>
              <a:t>6</a:t>
            </a:r>
            <a:r>
              <a:rPr lang="zh-TW" altLang="en-US" sz="2400" b="1" dirty="0">
                <a:solidFill>
                  <a:schemeClr val="tx1"/>
                </a:solidFill>
                <a:latin typeface="微軟正黑體" panose="020B0604030504040204" pitchFamily="34" charset="-120"/>
                <a:ea typeface="微軟正黑體" panose="020B0604030504040204" pitchFamily="34" charset="-120"/>
                <a:cs typeface="Jua"/>
              </a:rPr>
              <a:t>號：新聞紙類及雜誌</a:t>
            </a: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按：現指民間出版社</a:t>
            </a: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之</a:t>
            </a:r>
            <a:r>
              <a:rPr lang="zh-TW" altLang="en-US" sz="2400" b="1" dirty="0">
                <a:solidFill>
                  <a:srgbClr val="C00000"/>
                </a:solidFill>
                <a:latin typeface="微軟正黑體" panose="020B0604030504040204" pitchFamily="34" charset="-120"/>
                <a:ea typeface="微軟正黑體" panose="020B0604030504040204" pitchFamily="34" charset="-120"/>
                <a:cs typeface="Jua"/>
              </a:rPr>
              <a:t>發行人、編輯人</a:t>
            </a:r>
            <a:r>
              <a:rPr lang="zh-TW" altLang="en-US" sz="2400" b="1" dirty="0">
                <a:solidFill>
                  <a:schemeClr val="tx1"/>
                </a:solidFill>
                <a:latin typeface="微軟正黑體" panose="020B0604030504040204" pitchFamily="34" charset="-120"/>
                <a:ea typeface="微軟正黑體" panose="020B0604030504040204" pitchFamily="34" charset="-120"/>
                <a:cs typeface="Jua"/>
              </a:rPr>
              <a:t>等職務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應邀</a:t>
            </a:r>
            <a:r>
              <a:rPr lang="zh-TW" altLang="en-US" sz="2400" b="1" dirty="0">
                <a:solidFill>
                  <a:srgbClr val="C00000"/>
                </a:solidFill>
                <a:latin typeface="微軟正黑體" panose="020B0604030504040204" pitchFamily="34" charset="-120"/>
                <a:ea typeface="微軟正黑體" panose="020B0604030504040204" pitchFamily="34" charset="-120"/>
                <a:cs typeface="Jua"/>
              </a:rPr>
              <a:t>投稿定期刊登</a:t>
            </a:r>
            <a:r>
              <a:rPr lang="zh-TW" altLang="en-US" sz="2400" b="1" dirty="0">
                <a:solidFill>
                  <a:schemeClr val="tx1"/>
                </a:solidFill>
                <a:latin typeface="微軟正黑體" panose="020B0604030504040204" pitchFamily="34" charset="-120"/>
                <a:ea typeface="微軟正黑體" panose="020B0604030504040204" pitchFamily="34" charset="-120"/>
                <a:cs typeface="Jua"/>
              </a:rPr>
              <a:t>：已經具備「經常及持續性」→即反覆從事之情形</a:t>
            </a:r>
          </a:p>
        </p:txBody>
      </p:sp>
      <p:sp>
        <p:nvSpPr>
          <p:cNvPr id="26" name="圓角矩形 25"/>
          <p:cNvSpPr/>
          <p:nvPr/>
        </p:nvSpPr>
        <p:spPr>
          <a:xfrm>
            <a:off x="2142254" y="2514162"/>
            <a:ext cx="4041570"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1.</a:t>
            </a:r>
            <a:r>
              <a:rPr lang="zh-TW" altLang="en-US" sz="2800" b="1" dirty="0">
                <a:solidFill>
                  <a:srgbClr val="C00000"/>
                </a:solidFill>
                <a:latin typeface="微軟正黑體" panose="020B0604030504040204" pitchFamily="34" charset="-120"/>
                <a:ea typeface="微軟正黑體" panose="020B0604030504040204" pitchFamily="34" charset="-120"/>
                <a:cs typeface="Jua"/>
              </a:rPr>
              <a:t>反覆從事</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同種類行為之業務</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6" name="直線圖說文字 2 (加上框線和強調線) 5"/>
          <p:cNvSpPr/>
          <p:nvPr/>
        </p:nvSpPr>
        <p:spPr>
          <a:xfrm>
            <a:off x="8651493" y="5388232"/>
            <a:ext cx="3321922" cy="3179324"/>
          </a:xfrm>
          <a:prstGeom prst="accentBorderCallout2">
            <a:avLst>
              <a:gd name="adj1" fmla="val 18750"/>
              <a:gd name="adj2" fmla="val -8333"/>
              <a:gd name="adj3" fmla="val 18750"/>
              <a:gd name="adj4" fmla="val -16667"/>
              <a:gd name="adj5" fmla="val 52976"/>
              <a:gd name="adj6" fmla="val -58880"/>
            </a:avLst>
          </a:prstGeom>
          <a:solidFill>
            <a:schemeClr val="bg1"/>
          </a:solidFill>
          <a:ln w="5715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非屬公職、領證職業</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非屬教學、研究工作</a:t>
            </a:r>
            <a:r>
              <a:rPr lang="en-US" altLang="zh-TW" sz="2400" b="1" dirty="0">
                <a:solidFill>
                  <a:schemeClr val="tx1"/>
                </a:solidFill>
                <a:latin typeface="微軟正黑體" panose="020B0604030504040204" pitchFamily="34" charset="-120"/>
                <a:ea typeface="微軟正黑體" panose="020B0604030504040204" pitchFamily="34" charset="-120"/>
                <a:cs typeface="Jua"/>
              </a:rPr>
              <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或</a:t>
            </a:r>
            <a:r>
              <a:rPr lang="en-US" altLang="zh-TW" sz="2400" b="1" dirty="0">
                <a:solidFill>
                  <a:schemeClr val="tx1"/>
                </a:solidFill>
                <a:latin typeface="微軟正黑體" panose="020B0604030504040204" pitchFamily="34" charset="-120"/>
                <a:ea typeface="微軟正黑體" panose="020B0604030504040204" pitchFamily="34" charset="-120"/>
                <a:cs typeface="Jua"/>
              </a:rPr>
              <a:t>NGO</a:t>
            </a:r>
            <a:r>
              <a:rPr lang="zh-TW" altLang="en-US" sz="2400" b="1" dirty="0">
                <a:solidFill>
                  <a:schemeClr val="tx1"/>
                </a:solidFill>
                <a:latin typeface="微軟正黑體" panose="020B0604030504040204" pitchFamily="34" charset="-120"/>
                <a:ea typeface="微軟正黑體" panose="020B0604030504040204" pitchFamily="34" charset="-120"/>
                <a:cs typeface="Jua"/>
              </a:rPr>
              <a:t>職務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非屬反覆為之的事務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未影響本職工作</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依從事該事務之工作</a:t>
            </a:r>
            <a:r>
              <a:rPr lang="en-US" altLang="zh-TW" sz="2400" b="1" dirty="0">
                <a:solidFill>
                  <a:schemeClr val="tx1"/>
                </a:solidFill>
                <a:latin typeface="微軟正黑體" panose="020B0604030504040204" pitchFamily="34" charset="-120"/>
                <a:ea typeface="微軟正黑體" panose="020B0604030504040204" pitchFamily="34" charset="-120"/>
                <a:cs typeface="Jua"/>
              </a:rPr>
              <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情形、時間長短及頻</a:t>
            </a:r>
            <a:r>
              <a:rPr lang="en-US" altLang="zh-TW" sz="2400" b="1" dirty="0">
                <a:solidFill>
                  <a:schemeClr val="tx1"/>
                </a:solidFill>
                <a:latin typeface="微軟正黑體" panose="020B0604030504040204" pitchFamily="34" charset="-120"/>
                <a:ea typeface="微軟正黑體" panose="020B0604030504040204" pitchFamily="34" charset="-120"/>
                <a:cs typeface="Jua"/>
              </a:rPr>
              <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率等作為判斷基準</a:t>
            </a:r>
          </a:p>
        </p:txBody>
      </p:sp>
      <p:cxnSp>
        <p:nvCxnSpPr>
          <p:cNvPr id="15" name="接點: 肘形 14">
            <a:extLst>
              <a:ext uri="{FF2B5EF4-FFF2-40B4-BE49-F238E27FC236}">
                <a16:creationId xmlns:a16="http://schemas.microsoft.com/office/drawing/2014/main" id="{FF70ABE0-87F3-6530-C7A7-028418BF3757}"/>
              </a:ext>
            </a:extLst>
          </p:cNvPr>
          <p:cNvCxnSpPr>
            <a:cxnSpLocks/>
            <a:endCxn id="21" idx="1"/>
          </p:cNvCxnSpPr>
          <p:nvPr/>
        </p:nvCxnSpPr>
        <p:spPr>
          <a:xfrm rot="16200000" flipH="1">
            <a:off x="698118" y="6243203"/>
            <a:ext cx="2257686" cy="63058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 name="组合 36">
            <a:extLst>
              <a:ext uri="{FF2B5EF4-FFF2-40B4-BE49-F238E27FC236}">
                <a16:creationId xmlns:a16="http://schemas.microsoft.com/office/drawing/2014/main" id="{3D17FE3A-043A-3F82-8BF4-BC48AEA585F6}"/>
              </a:ext>
            </a:extLst>
          </p:cNvPr>
          <p:cNvGrpSpPr/>
          <p:nvPr/>
        </p:nvGrpSpPr>
        <p:grpSpPr>
          <a:xfrm>
            <a:off x="992937" y="1163538"/>
            <a:ext cx="1080564" cy="1080566"/>
            <a:chOff x="1488309" y="1572655"/>
            <a:chExt cx="1414094" cy="1414094"/>
          </a:xfrm>
        </p:grpSpPr>
        <p:grpSp>
          <p:nvGrpSpPr>
            <p:cNvPr id="8" name="组合 37">
              <a:extLst>
                <a:ext uri="{FF2B5EF4-FFF2-40B4-BE49-F238E27FC236}">
                  <a16:creationId xmlns:a16="http://schemas.microsoft.com/office/drawing/2014/main" id="{E6B24C28-AE0A-DB24-332A-3E24A02716FC}"/>
                </a:ext>
              </a:extLst>
            </p:cNvPr>
            <p:cNvGrpSpPr/>
            <p:nvPr/>
          </p:nvGrpSpPr>
          <p:grpSpPr>
            <a:xfrm>
              <a:off x="1488309" y="1572655"/>
              <a:ext cx="1414094" cy="1414094"/>
              <a:chOff x="3176810" y="2260013"/>
              <a:chExt cx="2641825" cy="2726239"/>
            </a:xfrm>
          </p:grpSpPr>
          <p:sp>
            <p:nvSpPr>
              <p:cNvPr id="17" name="椭圆 39">
                <a:extLst>
                  <a:ext uri="{FF2B5EF4-FFF2-40B4-BE49-F238E27FC236}">
                    <a16:creationId xmlns:a16="http://schemas.microsoft.com/office/drawing/2014/main" id="{394EA6F8-A58B-2552-8E86-40E3A0F0647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8" name="椭圆 40">
                <a:extLst>
                  <a:ext uri="{FF2B5EF4-FFF2-40B4-BE49-F238E27FC236}">
                    <a16:creationId xmlns:a16="http://schemas.microsoft.com/office/drawing/2014/main" id="{EED2AED3-013B-AB94-A014-EB687BE98BCC}"/>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3" name="文本框 38">
              <a:extLst>
                <a:ext uri="{FF2B5EF4-FFF2-40B4-BE49-F238E27FC236}">
                  <a16:creationId xmlns:a16="http://schemas.microsoft.com/office/drawing/2014/main" id="{D4F31904-C8C7-56F3-3781-5ED3708798B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19" name="矩形: 圓角 18">
            <a:extLst>
              <a:ext uri="{FF2B5EF4-FFF2-40B4-BE49-F238E27FC236}">
                <a16:creationId xmlns:a16="http://schemas.microsoft.com/office/drawing/2014/main" id="{47910B19-30B8-2E76-B508-BC104AF96089}"/>
              </a:ext>
            </a:extLst>
          </p:cNvPr>
          <p:cNvSpPr/>
          <p:nvPr/>
        </p:nvSpPr>
        <p:spPr>
          <a:xfrm>
            <a:off x="12668386" y="4734626"/>
            <a:ext cx="2944975" cy="2275671"/>
          </a:xfrm>
          <a:prstGeom prst="roundRect">
            <a:avLst/>
          </a:prstGeom>
          <a:solidFill>
            <a:schemeClr val="accent3">
              <a:lumMod val="20000"/>
              <a:lumOff val="80000"/>
            </a:schemeClr>
          </a:solidFill>
          <a:ln w="2857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例如：</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各類競技比賽裁判</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緊急救護員</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體育專業人員</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職涯發展諮詢師</a:t>
            </a:r>
          </a:p>
        </p:txBody>
      </p:sp>
      <p:sp>
        <p:nvSpPr>
          <p:cNvPr id="23" name="箭號: 向右 22">
            <a:extLst>
              <a:ext uri="{FF2B5EF4-FFF2-40B4-BE49-F238E27FC236}">
                <a16:creationId xmlns:a16="http://schemas.microsoft.com/office/drawing/2014/main" id="{6EA348E3-5AB7-D242-E1B7-873E0830E235}"/>
              </a:ext>
            </a:extLst>
          </p:cNvPr>
          <p:cNvSpPr/>
          <p:nvPr/>
        </p:nvSpPr>
        <p:spPr>
          <a:xfrm>
            <a:off x="12145461" y="6024570"/>
            <a:ext cx="438025" cy="457200"/>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b="1">
              <a:ln w="22225">
                <a:solidFill>
                  <a:schemeClr val="accent2"/>
                </a:solidFill>
                <a:prstDash val="solid"/>
              </a:ln>
              <a:solidFill>
                <a:schemeClr val="accent2">
                  <a:lumMod val="40000"/>
                  <a:lumOff val="60000"/>
                </a:schemeClr>
              </a:solidFill>
            </a:endParaRPr>
          </a:p>
        </p:txBody>
      </p:sp>
      <p:pic>
        <p:nvPicPr>
          <p:cNvPr id="24" name="Google Shape;147;p19"/>
          <p:cNvPicPr preferRelativeResize="0"/>
          <p:nvPr/>
        </p:nvPicPr>
        <p:blipFill>
          <a:blip r:embed="rId4">
            <a:alphaModFix/>
          </a:blip>
          <a:stretch>
            <a:fillRect/>
          </a:stretch>
        </p:blipFill>
        <p:spPr>
          <a:xfrm>
            <a:off x="12857687" y="7636478"/>
            <a:ext cx="3491959" cy="2454638"/>
          </a:xfrm>
          <a:prstGeom prst="rect">
            <a:avLst/>
          </a:prstGeom>
          <a:noFill/>
          <a:ln>
            <a:noFill/>
          </a:ln>
        </p:spPr>
      </p:pic>
      <p:sp>
        <p:nvSpPr>
          <p:cNvPr id="25" name="文字方塊 24"/>
          <p:cNvSpPr txBox="1"/>
          <p:nvPr/>
        </p:nvSpPr>
        <p:spPr>
          <a:xfrm>
            <a:off x="13098338" y="7741376"/>
            <a:ext cx="2847049" cy="2180084"/>
          </a:xfrm>
          <a:prstGeom prst="rect">
            <a:avLst/>
          </a:prstGeom>
          <a:noFill/>
        </p:spPr>
        <p:txBody>
          <a:bodyPr wrap="square" rtlCol="0">
            <a:spAutoFit/>
          </a:bodyPr>
          <a:lstStyle/>
          <a:p>
            <a:pPr marL="457200" indent="-457200" algn="just" hangingPunct="0">
              <a:buClr>
                <a:srgbClr val="FFC000"/>
              </a:buClr>
              <a:buFont typeface="Wingdings" panose="05000000000000000000" pitchFamily="2" charset="2"/>
              <a:buChar char="u"/>
            </a:pPr>
            <a:r>
              <a:rPr lang="zh-TW" altLang="en-US" sz="2400" b="1" dirty="0">
                <a:solidFill>
                  <a:srgbClr val="FFFF00"/>
                </a:solidFill>
                <a:latin typeface="微軟正黑體" panose="020B0604030504040204" pitchFamily="34" charset="-120"/>
                <a:ea typeface="微軟正黑體" panose="020B0604030504040204" pitchFamily="34" charset="-120"/>
                <a:cs typeface="Jua"/>
              </a:rPr>
              <a:t>小提醒！</a:t>
            </a:r>
            <a:endParaRPr lang="en-US" altLang="zh-TW" sz="2400" b="1" dirty="0">
              <a:solidFill>
                <a:srgbClr val="FFFF00"/>
              </a:solidFill>
              <a:latin typeface="微軟正黑體" panose="020B0604030504040204" pitchFamily="34" charset="-120"/>
              <a:ea typeface="微軟正黑體" panose="020B0604030504040204" pitchFamily="34" charset="-120"/>
              <a:cs typeface="Jua"/>
            </a:endParaRPr>
          </a:p>
          <a:p>
            <a:pPr algn="just" hangingPunct="0">
              <a:lnSpc>
                <a:spcPts val="3200"/>
              </a:lnSpc>
              <a:spcBef>
                <a:spcPts val="600"/>
              </a:spcBef>
              <a:buClrTx/>
              <a:buFontTx/>
              <a:buNone/>
            </a:pPr>
            <a:r>
              <a:rPr lang="zh-TW" altLang="en-US" sz="2400" b="1" dirty="0" smtClean="0">
                <a:solidFill>
                  <a:srgbClr val="FFFDFC"/>
                </a:solidFill>
                <a:latin typeface="微軟正黑體" panose="020B0604030504040204" pitchFamily="34" charset="-120"/>
                <a:ea typeface="微軟正黑體" panose="020B0604030504040204" pitchFamily="34" charset="-120"/>
                <a:cs typeface="Jua"/>
              </a:rPr>
              <a:t>不可以</a:t>
            </a:r>
            <a:r>
              <a:rPr lang="zh-TW" altLang="zh-TW" sz="2400" b="1" dirty="0" smtClean="0">
                <a:solidFill>
                  <a:srgbClr val="FFFDFC"/>
                </a:solidFill>
                <a:latin typeface="微軟正黑體" panose="020B0604030504040204" pitchFamily="34" charset="-120"/>
                <a:ea typeface="微軟正黑體" panose="020B0604030504040204" pitchFamily="34" charset="-120"/>
                <a:cs typeface="Jua"/>
              </a:rPr>
              <a:t>對</a:t>
            </a:r>
            <a:r>
              <a:rPr lang="zh-TW" altLang="zh-TW" sz="2400" b="1" dirty="0">
                <a:solidFill>
                  <a:srgbClr val="FFFDFC"/>
                </a:solidFill>
                <a:latin typeface="微軟正黑體" panose="020B0604030504040204" pitchFamily="34" charset="-120"/>
                <a:ea typeface="微軟正黑體" panose="020B0604030504040204" pitchFamily="34" charset="-120"/>
                <a:cs typeface="Jua"/>
              </a:rPr>
              <a:t>公務員名譽、政府信譽、其本職性質有妨礙或有利益衝突</a:t>
            </a:r>
            <a:r>
              <a:rPr lang="zh-TW" altLang="zh-TW" sz="2400" b="1" dirty="0" smtClean="0">
                <a:solidFill>
                  <a:srgbClr val="FFFDFC"/>
                </a:solidFill>
                <a:latin typeface="微軟正黑體" panose="020B0604030504040204" pitchFamily="34" charset="-120"/>
                <a:ea typeface="微軟正黑體" panose="020B0604030504040204" pitchFamily="34" charset="-120"/>
                <a:cs typeface="Jua"/>
              </a:rPr>
              <a:t>者</a:t>
            </a:r>
            <a:endParaRPr lang="en-US" altLang="zh-TW" sz="2400" b="1" dirty="0">
              <a:solidFill>
                <a:srgbClr val="FFFDFC"/>
              </a:solidFill>
              <a:latin typeface="微軟正黑體" panose="020B0604030504040204" pitchFamily="34" charset="-120"/>
              <a:ea typeface="微軟正黑體" panose="020B0604030504040204" pitchFamily="34" charset="-120"/>
              <a:cs typeface="Jua"/>
            </a:endParaRPr>
          </a:p>
        </p:txBody>
      </p:sp>
      <p:sp>
        <p:nvSpPr>
          <p:cNvPr id="30" name="向右箭號 29"/>
          <p:cNvSpPr/>
          <p:nvPr/>
        </p:nvSpPr>
        <p:spPr>
          <a:xfrm rot="5400000">
            <a:off x="13259943" y="7071171"/>
            <a:ext cx="627028"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2134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b="1"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a:xfrm>
            <a:off x="15393572" y="9113497"/>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16</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7(</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506517" y="7529885"/>
            <a:ext cx="2951364" cy="1875755"/>
          </a:xfrm>
          <a:prstGeom prst="rect">
            <a:avLst/>
          </a:prstGeom>
        </p:spPr>
      </p:pic>
      <p:sp>
        <p:nvSpPr>
          <p:cNvPr id="14" name="矩形 13"/>
          <p:cNvSpPr/>
          <p:nvPr/>
        </p:nvSpPr>
        <p:spPr>
          <a:xfrm>
            <a:off x="1725728" y="1917486"/>
            <a:ext cx="5870370" cy="11964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500"/>
              </a:lnSpc>
            </a:pPr>
            <a:r>
              <a:rPr lang="zh-TW" altLang="en-US" sz="3200" b="1" dirty="0">
                <a:solidFill>
                  <a:schemeClr val="tx1"/>
                </a:solidFill>
                <a:latin typeface="微軟正黑體" panose="020B0604030504040204" pitchFamily="34" charset="-120"/>
                <a:ea typeface="微軟正黑體" panose="020B0604030504040204" pitchFamily="34" charset="-120"/>
              </a:rPr>
              <a:t>兼任「反覆從事同種類行為」之業務，有無違反服務法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cxnSp>
        <p:nvCxnSpPr>
          <p:cNvPr id="29" name="肘形接點 28"/>
          <p:cNvCxnSpPr>
            <a:cxnSpLocks/>
            <a:endCxn id="26" idx="1"/>
          </p:cNvCxnSpPr>
          <p:nvPr/>
        </p:nvCxnSpPr>
        <p:spPr>
          <a:xfrm rot="16200000" flipH="1">
            <a:off x="454884" y="3706977"/>
            <a:ext cx="2312962" cy="91439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圓角矩形 25"/>
          <p:cNvSpPr/>
          <p:nvPr/>
        </p:nvSpPr>
        <p:spPr>
          <a:xfrm>
            <a:off x="2068564" y="3605083"/>
            <a:ext cx="4892487" cy="343114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考量其所需耗費之時間及精力很難不影響其本職業務之推動，所以規定須有</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Alice"/>
              </a:rPr>
              <a:t>法令依據</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，始得兼任之，並應經權責機關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Alice"/>
              </a:rPr>
              <a:t>同意</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p:txBody>
      </p:sp>
      <p:sp>
        <p:nvSpPr>
          <p:cNvPr id="13" name="矩形 12">
            <a:extLst>
              <a:ext uri="{FF2B5EF4-FFF2-40B4-BE49-F238E27FC236}">
                <a16:creationId xmlns:a16="http://schemas.microsoft.com/office/drawing/2014/main" id="{744B042A-9CB9-A610-EC8C-806FD41AA16D}"/>
              </a:ext>
            </a:extLst>
          </p:cNvPr>
          <p:cNvSpPr/>
          <p:nvPr/>
        </p:nvSpPr>
        <p:spPr>
          <a:xfrm>
            <a:off x="9880227" y="1887444"/>
            <a:ext cx="6728826" cy="1569660"/>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兼任職務屬從事「社會公益性質」之活動或「非經常性、持續性」之工作，有無違反服務法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cxnSp>
        <p:nvCxnSpPr>
          <p:cNvPr id="17" name="肘形接點 28">
            <a:extLst>
              <a:ext uri="{FF2B5EF4-FFF2-40B4-BE49-F238E27FC236}">
                <a16:creationId xmlns:a16="http://schemas.microsoft.com/office/drawing/2014/main" id="{3B3F19A5-9C57-8FDA-38C0-18E466CD441A}"/>
              </a:ext>
            </a:extLst>
          </p:cNvPr>
          <p:cNvCxnSpPr>
            <a:cxnSpLocks/>
            <a:stCxn id="20" idx="4"/>
          </p:cNvCxnSpPr>
          <p:nvPr/>
        </p:nvCxnSpPr>
        <p:spPr>
          <a:xfrm rot="16200000" flipH="1">
            <a:off x="8277418" y="3964578"/>
            <a:ext cx="2996754" cy="865756"/>
          </a:xfrm>
          <a:prstGeom prst="bentConnector3">
            <a:avLst>
              <a:gd name="adj1" fmla="val 10055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圓角矩形 25">
            <a:extLst>
              <a:ext uri="{FF2B5EF4-FFF2-40B4-BE49-F238E27FC236}">
                <a16:creationId xmlns:a16="http://schemas.microsoft.com/office/drawing/2014/main" id="{BF3B233B-28C9-F47A-BD32-FD53EDC67F11}"/>
              </a:ext>
            </a:extLst>
          </p:cNvPr>
          <p:cNvSpPr/>
          <p:nvPr/>
        </p:nvSpPr>
        <p:spPr>
          <a:xfrm>
            <a:off x="10208673" y="3974923"/>
            <a:ext cx="4955970" cy="449283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請依規定向權責機關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辦理</a:t>
            </a:r>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cs typeface="Alice"/>
              </a:rPr>
              <a:t>備查</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ct val="150000"/>
              </a:lnSpc>
              <a:spcBef>
                <a:spcPts val="600"/>
              </a:spcBef>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由權責機關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就各該公務員</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本職業務性質</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兼職類型</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工作情形</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時間長短及頻率</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等予以認定</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p:txBody>
      </p:sp>
      <p:grpSp>
        <p:nvGrpSpPr>
          <p:cNvPr id="4" name="组合 36">
            <a:extLst>
              <a:ext uri="{FF2B5EF4-FFF2-40B4-BE49-F238E27FC236}">
                <a16:creationId xmlns:a16="http://schemas.microsoft.com/office/drawing/2014/main" id="{C68244F4-EB6B-CF89-5DF1-1E4C2008BC1A}"/>
              </a:ext>
            </a:extLst>
          </p:cNvPr>
          <p:cNvGrpSpPr/>
          <p:nvPr/>
        </p:nvGrpSpPr>
        <p:grpSpPr>
          <a:xfrm>
            <a:off x="645163" y="1867492"/>
            <a:ext cx="1080564" cy="1080566"/>
            <a:chOff x="1488309" y="1572655"/>
            <a:chExt cx="1414094" cy="1414094"/>
          </a:xfrm>
        </p:grpSpPr>
        <p:grpSp>
          <p:nvGrpSpPr>
            <p:cNvPr id="5" name="组合 37">
              <a:extLst>
                <a:ext uri="{FF2B5EF4-FFF2-40B4-BE49-F238E27FC236}">
                  <a16:creationId xmlns:a16="http://schemas.microsoft.com/office/drawing/2014/main" id="{735FA119-E62F-6B56-BBC2-D5CF7F1819A7}"/>
                </a:ext>
              </a:extLst>
            </p:cNvPr>
            <p:cNvGrpSpPr/>
            <p:nvPr/>
          </p:nvGrpSpPr>
          <p:grpSpPr>
            <a:xfrm>
              <a:off x="1488309" y="1572655"/>
              <a:ext cx="1414094" cy="1414094"/>
              <a:chOff x="3176810" y="2260013"/>
              <a:chExt cx="2641825" cy="2726239"/>
            </a:xfrm>
          </p:grpSpPr>
          <p:sp>
            <p:nvSpPr>
              <p:cNvPr id="7" name="椭圆 39">
                <a:extLst>
                  <a:ext uri="{FF2B5EF4-FFF2-40B4-BE49-F238E27FC236}">
                    <a16:creationId xmlns:a16="http://schemas.microsoft.com/office/drawing/2014/main" id="{098CAC2B-D954-69CE-F8FF-81345640B1E3}"/>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8" name="椭圆 40">
                <a:extLst>
                  <a:ext uri="{FF2B5EF4-FFF2-40B4-BE49-F238E27FC236}">
                    <a16:creationId xmlns:a16="http://schemas.microsoft.com/office/drawing/2014/main" id="{9B41098A-2C6F-52FF-71E7-B33151F19005}"/>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6" name="文本框 38">
              <a:extLst>
                <a:ext uri="{FF2B5EF4-FFF2-40B4-BE49-F238E27FC236}">
                  <a16:creationId xmlns:a16="http://schemas.microsoft.com/office/drawing/2014/main" id="{1D8699C0-5EC7-FE31-3EF1-73F69209473D}"/>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15" name="组合 36">
            <a:extLst>
              <a:ext uri="{FF2B5EF4-FFF2-40B4-BE49-F238E27FC236}">
                <a16:creationId xmlns:a16="http://schemas.microsoft.com/office/drawing/2014/main" id="{A2BE8A09-1F86-0D0F-3AAF-D7914230E8F3}"/>
              </a:ext>
            </a:extLst>
          </p:cNvPr>
          <p:cNvGrpSpPr/>
          <p:nvPr/>
        </p:nvGrpSpPr>
        <p:grpSpPr>
          <a:xfrm>
            <a:off x="8802635" y="1818513"/>
            <a:ext cx="1080564" cy="1080566"/>
            <a:chOff x="1488309" y="1572655"/>
            <a:chExt cx="1414094" cy="1414094"/>
          </a:xfrm>
        </p:grpSpPr>
        <p:grpSp>
          <p:nvGrpSpPr>
            <p:cNvPr id="16" name="组合 37">
              <a:extLst>
                <a:ext uri="{FF2B5EF4-FFF2-40B4-BE49-F238E27FC236}">
                  <a16:creationId xmlns:a16="http://schemas.microsoft.com/office/drawing/2014/main" id="{1C969267-585E-B059-C058-A90BD9C2ACE8}"/>
                </a:ext>
              </a:extLst>
            </p:cNvPr>
            <p:cNvGrpSpPr/>
            <p:nvPr/>
          </p:nvGrpSpPr>
          <p:grpSpPr>
            <a:xfrm>
              <a:off x="1488309" y="1572655"/>
              <a:ext cx="1414094" cy="1414094"/>
              <a:chOff x="3176810" y="2260013"/>
              <a:chExt cx="2641825" cy="2726239"/>
            </a:xfrm>
          </p:grpSpPr>
          <p:sp>
            <p:nvSpPr>
              <p:cNvPr id="20" name="椭圆 39">
                <a:extLst>
                  <a:ext uri="{FF2B5EF4-FFF2-40B4-BE49-F238E27FC236}">
                    <a16:creationId xmlns:a16="http://schemas.microsoft.com/office/drawing/2014/main" id="{C40F486B-4666-BE23-C29D-A01F595AFFF6}"/>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1" name="椭圆 40">
                <a:extLst>
                  <a:ext uri="{FF2B5EF4-FFF2-40B4-BE49-F238E27FC236}">
                    <a16:creationId xmlns:a16="http://schemas.microsoft.com/office/drawing/2014/main" id="{CA017D8B-4B32-CA86-00E0-4E9F52FD10F9}"/>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9" name="文本框 38">
              <a:extLst>
                <a:ext uri="{FF2B5EF4-FFF2-40B4-BE49-F238E27FC236}">
                  <a16:creationId xmlns:a16="http://schemas.microsoft.com/office/drawing/2014/main" id="{F2D9AEFD-3118-DC1A-B833-854472D025F6}"/>
                </a:ext>
              </a:extLst>
            </p:cNvPr>
            <p:cNvSpPr txBox="1"/>
            <p:nvPr/>
          </p:nvSpPr>
          <p:spPr>
            <a:xfrm>
              <a:off x="1619422" y="1835410"/>
              <a:ext cx="1095466"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179368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p:txBody>
          <a:bodyPr/>
          <a:lstStyle/>
          <a:p>
            <a:fld id="{6D22F896-40B5-4ADD-8801-0D06FADFA095}" type="slidenum">
              <a:rPr lang="en-US" sz="2400" smtClean="0"/>
              <a:t>2</a:t>
            </a:fld>
            <a:endParaRPr lang="en-US" sz="2400" dirty="0"/>
          </a:p>
        </p:txBody>
      </p:sp>
      <p:grpSp>
        <p:nvGrpSpPr>
          <p:cNvPr id="20" name="组合 48">
            <a:extLst>
              <a:ext uri="{FF2B5EF4-FFF2-40B4-BE49-F238E27FC236}">
                <a16:creationId xmlns:a16="http://schemas.microsoft.com/office/drawing/2014/main" id="{B83D5475-719B-2E15-67CE-5D6BC6AA9C7C}"/>
              </a:ext>
            </a:extLst>
          </p:cNvPr>
          <p:cNvGrpSpPr/>
          <p:nvPr/>
        </p:nvGrpSpPr>
        <p:grpSpPr>
          <a:xfrm>
            <a:off x="6375327" y="153833"/>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21" name="任意多边形 50">
              <a:extLst>
                <a:ext uri="{FF2B5EF4-FFF2-40B4-BE49-F238E27FC236}">
                  <a16:creationId xmlns:a16="http://schemas.microsoft.com/office/drawing/2014/main" id="{75330B4D-4DD0-FF9A-A15E-9C01B372A5C5}"/>
                </a:ext>
              </a:extLst>
            </p:cNvPr>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51">
              <a:extLst>
                <a:ext uri="{FF2B5EF4-FFF2-40B4-BE49-F238E27FC236}">
                  <a16:creationId xmlns:a16="http://schemas.microsoft.com/office/drawing/2014/main" id="{EFB53F53-F8AE-1387-7532-81A1CB366DDF}"/>
                </a:ext>
              </a:extLst>
            </p:cNvPr>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目錄</a:t>
              </a:r>
              <a:endParaRPr lang="zh-CN" altLang="en-US" sz="3200" b="1" dirty="0">
                <a:solidFill>
                  <a:schemeClr val="accent1">
                    <a:lumMod val="75000"/>
                  </a:schemeClr>
                </a:solidFill>
                <a:latin typeface="微軟正黑體" panose="020B0604030504040204" pitchFamily="34" charset="-120"/>
                <a:ea typeface="微軟正黑體" panose="020B0604030504040204" pitchFamily="34" charset="-120"/>
              </a:endParaRPr>
            </a:p>
          </p:txBody>
        </p:sp>
      </p:grpSp>
      <p:graphicFrame>
        <p:nvGraphicFramePr>
          <p:cNvPr id="23" name="表格 22">
            <a:extLst>
              <a:ext uri="{FF2B5EF4-FFF2-40B4-BE49-F238E27FC236}">
                <a16:creationId xmlns:a16="http://schemas.microsoft.com/office/drawing/2014/main" id="{14CCA92D-D4B1-9643-B3D2-8C4534A673F1}"/>
              </a:ext>
            </a:extLst>
          </p:cNvPr>
          <p:cNvGraphicFramePr>
            <a:graphicFrameLocks noGrp="1"/>
          </p:cNvGraphicFramePr>
          <p:nvPr>
            <p:extLst>
              <p:ext uri="{D42A27DB-BD31-4B8C-83A1-F6EECF244321}">
                <p14:modId xmlns:p14="http://schemas.microsoft.com/office/powerpoint/2010/main" val="1573070618"/>
              </p:ext>
            </p:extLst>
          </p:nvPr>
        </p:nvGraphicFramePr>
        <p:xfrm>
          <a:off x="2146852" y="1258934"/>
          <a:ext cx="13889267" cy="6964680"/>
        </p:xfrm>
        <a:graphic>
          <a:graphicData uri="http://schemas.openxmlformats.org/drawingml/2006/table">
            <a:tbl>
              <a:tblPr firstRow="1" bandRow="1">
                <a:tableStyleId>{70F1588D-8C81-46CE-B7E5-200B6B077D13}</a:tableStyleId>
              </a:tblPr>
              <a:tblGrid>
                <a:gridCol w="1632702">
                  <a:extLst>
                    <a:ext uri="{9D8B030D-6E8A-4147-A177-3AD203B41FA5}">
                      <a16:colId xmlns:a16="http://schemas.microsoft.com/office/drawing/2014/main" val="2122687359"/>
                    </a:ext>
                  </a:extLst>
                </a:gridCol>
                <a:gridCol w="1109147">
                  <a:extLst>
                    <a:ext uri="{9D8B030D-6E8A-4147-A177-3AD203B41FA5}">
                      <a16:colId xmlns:a16="http://schemas.microsoft.com/office/drawing/2014/main" val="2632685242"/>
                    </a:ext>
                  </a:extLst>
                </a:gridCol>
                <a:gridCol w="10137484">
                  <a:extLst>
                    <a:ext uri="{9D8B030D-6E8A-4147-A177-3AD203B41FA5}">
                      <a16:colId xmlns:a16="http://schemas.microsoft.com/office/drawing/2014/main" val="839823645"/>
                    </a:ext>
                  </a:extLst>
                </a:gridCol>
                <a:gridCol w="1009934">
                  <a:extLst>
                    <a:ext uri="{9D8B030D-6E8A-4147-A177-3AD203B41FA5}">
                      <a16:colId xmlns:a16="http://schemas.microsoft.com/office/drawing/2014/main" val="3974135571"/>
                    </a:ext>
                  </a:extLst>
                </a:gridCol>
              </a:tblGrid>
              <a:tr h="370840">
                <a:tc gridSpan="2">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調查表</a:t>
                      </a:r>
                      <a:r>
                        <a:rPr lang="zh-TW" altLang="en-US" b="1" dirty="0">
                          <a:solidFill>
                            <a:schemeClr val="bg1"/>
                          </a:solidFill>
                        </a:rPr>
                        <a:t>項目</a:t>
                      </a:r>
                    </a:p>
                  </a:txBody>
                  <a:tcPr>
                    <a:solidFill>
                      <a:schemeClr val="accent6">
                        <a:lumMod val="75000"/>
                      </a:schemeClr>
                    </a:solidFill>
                  </a:tcPr>
                </a:tc>
                <a:tc hMerge="1">
                  <a:txBody>
                    <a:bodyPr/>
                    <a:lstStyle/>
                    <a:p>
                      <a:endParaRPr lang="zh-TW" altLang="en-US"/>
                    </a:p>
                  </a:txBody>
                  <a:tcPr/>
                </a:tc>
                <a:tc>
                  <a:txBody>
                    <a:bodyPr/>
                    <a:lstStyle/>
                    <a:p>
                      <a:pPr algn="ctr"/>
                      <a:r>
                        <a:rPr lang="zh-TW" altLang="en-US" b="1" dirty="0" smtClean="0">
                          <a:solidFill>
                            <a:schemeClr val="bg1"/>
                          </a:solidFill>
                        </a:rPr>
                        <a:t>問                                       </a:t>
                      </a:r>
                      <a:r>
                        <a:rPr lang="zh-TW" altLang="en-US" b="1" dirty="0">
                          <a:solidFill>
                            <a:schemeClr val="bg1"/>
                          </a:solidFill>
                        </a:rPr>
                        <a:t>題</a:t>
                      </a:r>
                    </a:p>
                  </a:txBody>
                  <a:tcPr>
                    <a:solidFill>
                      <a:schemeClr val="accent6">
                        <a:lumMod val="75000"/>
                      </a:schemeClr>
                    </a:solidFill>
                  </a:tcPr>
                </a:tc>
                <a:tc>
                  <a:txBody>
                    <a:bodyPr/>
                    <a:lstStyle/>
                    <a:p>
                      <a:pPr marL="0" algn="ctr" defTabSz="1371600" rtl="0" eaLnBrk="1" latinLnBrk="0" hangingPunct="1"/>
                      <a:r>
                        <a:rPr lang="zh-TW" altLang="en-US" sz="2700" b="1" kern="1200" dirty="0" smtClean="0">
                          <a:solidFill>
                            <a:schemeClr val="bg1"/>
                          </a:solidFill>
                          <a:latin typeface="Arial"/>
                          <a:ea typeface="Arial"/>
                          <a:cs typeface="Arial"/>
                        </a:rPr>
                        <a:t>頁碼</a:t>
                      </a:r>
                      <a:endParaRPr lang="zh-TW" altLang="en-US" sz="2700" b="1" kern="1200" dirty="0">
                        <a:solidFill>
                          <a:schemeClr val="bg1"/>
                        </a:solidFill>
                        <a:latin typeface="Arial"/>
                        <a:ea typeface="Arial"/>
                        <a:cs typeface="Arial"/>
                      </a:endParaRPr>
                    </a:p>
                  </a:txBody>
                  <a:tcPr>
                    <a:solidFill>
                      <a:schemeClr val="accent6">
                        <a:lumMod val="75000"/>
                      </a:schemeClr>
                    </a:solidFill>
                  </a:tcPr>
                </a:tc>
                <a:extLst>
                  <a:ext uri="{0D108BD9-81ED-4DB2-BD59-A6C34878D82A}">
                    <a16:rowId xmlns:a16="http://schemas.microsoft.com/office/drawing/2014/main" val="2549077169"/>
                  </a:ext>
                </a:extLst>
              </a:tr>
              <a:tr h="370840">
                <a:tc rowSpan="2" gridSpan="2">
                  <a:txBody>
                    <a:bodyPr/>
                    <a:lstStyle/>
                    <a:p>
                      <a:r>
                        <a:rPr lang="zh-TW" altLang="en-US" b="1" dirty="0">
                          <a:latin typeface="微軟正黑體" panose="020B0604030504040204" pitchFamily="34" charset="-120"/>
                          <a:ea typeface="微軟正黑體" panose="020B0604030504040204" pitchFamily="34" charset="-120"/>
                        </a:rPr>
                        <a:t>填表前基本提示</a:t>
                      </a:r>
                    </a:p>
                  </a:txBody>
                  <a:tcPr anchor="ctr"/>
                </a:tc>
                <a:tc rowSpan="2" h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為什麼要填寫調查表</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4</a:t>
                      </a:r>
                      <a:endParaRPr lang="zh-TW" altLang="en-US" dirty="0"/>
                    </a:p>
                  </a:txBody>
                  <a:tcPr anchor="ctr"/>
                </a:tc>
                <a:extLst>
                  <a:ext uri="{0D108BD9-81ED-4DB2-BD59-A6C34878D82A}">
                    <a16:rowId xmlns:a16="http://schemas.microsoft.com/office/drawing/2014/main" val="3419468949"/>
                  </a:ext>
                </a:extLst>
              </a:tr>
              <a:tr h="370840">
                <a:tc gridSpan="2" vMerge="1">
                  <a:txBody>
                    <a:bodyPr/>
                    <a:lstStyle/>
                    <a:p>
                      <a:endParaRPr lang="zh-TW" altLang="en-US" dirty="0"/>
                    </a:p>
                  </a:txBody>
                  <a:tcPr/>
                </a:tc>
                <a:tc hMerge="1" v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填寫調查表有哪些注意事項</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4</a:t>
                      </a:r>
                      <a:endParaRPr lang="zh-TW" altLang="en-US" dirty="0"/>
                    </a:p>
                  </a:txBody>
                  <a:tcPr anchor="ctr"/>
                </a:tc>
                <a:extLst>
                  <a:ext uri="{0D108BD9-81ED-4DB2-BD59-A6C34878D82A}">
                    <a16:rowId xmlns:a16="http://schemas.microsoft.com/office/drawing/2014/main" val="3228436697"/>
                  </a:ext>
                </a:extLst>
              </a:tr>
              <a:tr h="370840">
                <a:tc rowSpan="3">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1</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1.1</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擔任營利事業之公司負責人或商業負責人，有無違反服務法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5</a:t>
                      </a:r>
                      <a:endParaRPr lang="zh-TW" altLang="en-US" dirty="0"/>
                    </a:p>
                  </a:txBody>
                  <a:tcPr anchor="ctr"/>
                </a:tc>
                <a:extLst>
                  <a:ext uri="{0D108BD9-81ED-4DB2-BD59-A6C34878D82A}">
                    <a16:rowId xmlns:a16="http://schemas.microsoft.com/office/drawing/2014/main" val="3433937934"/>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1.2</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營利事業之負責人、董事、監察人或其他相類似職務，包括哪些範圍</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5</a:t>
                      </a:r>
                      <a:endParaRPr lang="zh-TW" altLang="en-US" dirty="0"/>
                    </a:p>
                  </a:txBody>
                  <a:tcPr anchor="ctr"/>
                </a:tc>
                <a:extLst>
                  <a:ext uri="{0D108BD9-81ED-4DB2-BD59-A6C34878D82A}">
                    <a16:rowId xmlns:a16="http://schemas.microsoft.com/office/drawing/2014/main" val="432347157"/>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1.3</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如果有擔任營利事業之負責人、董事、監察人或其他相類似職務，該怎麼辦</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6</a:t>
                      </a:r>
                      <a:endParaRPr lang="zh-TW" altLang="en-US" dirty="0"/>
                    </a:p>
                  </a:txBody>
                  <a:tcPr anchor="ctr"/>
                </a:tc>
                <a:extLst>
                  <a:ext uri="{0D108BD9-81ED-4DB2-BD59-A6C34878D82A}">
                    <a16:rowId xmlns:a16="http://schemas.microsoft.com/office/drawing/2014/main" val="1595685871"/>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2</a:t>
                      </a:r>
                      <a:endParaRPr lang="zh-TW" altLang="en-US" b="1" dirty="0">
                        <a:latin typeface="微軟正黑體" panose="020B0604030504040204" pitchFamily="34" charset="-120"/>
                        <a:ea typeface="微軟正黑體" panose="020B0604030504040204" pitchFamily="34" charset="-120"/>
                      </a:endParaRPr>
                    </a:p>
                    <a:p>
                      <a:pPr algn="ct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2.1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a:t>
                      </a:r>
                      <a:r>
                        <a:rPr lang="zh-TW" altLang="en-US" sz="2800" b="1" dirty="0">
                          <a:solidFill>
                            <a:schemeClr val="tx1">
                              <a:lumMod val="95000"/>
                              <a:lumOff val="5000"/>
                            </a:schemeClr>
                          </a:solidFill>
                          <a:latin typeface="微軟正黑體" panose="020B0604030504040204" pitchFamily="34" charset="-120"/>
                          <a:ea typeface="微軟正黑體" panose="020B0604030504040204" pitchFamily="34" charset="-120"/>
                        </a:rPr>
                        <a:t>所任職務具有直接監督或管理</a:t>
                      </a:r>
                      <a:r>
                        <a:rPr lang="zh-TW" altLang="en-US" sz="2800" b="1" dirty="0">
                          <a:solidFill>
                            <a:schemeClr val="tx1"/>
                          </a:solidFill>
                          <a:latin typeface="微軟正黑體" panose="020B0604030504040204" pitchFamily="34" charset="-120"/>
                          <a:ea typeface="微軟正黑體" panose="020B0604030504040204" pitchFamily="34" charset="-120"/>
                        </a:rPr>
                        <a:t>權限」的定義為何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7</a:t>
                      </a:r>
                      <a:endParaRPr lang="zh-TW" altLang="en-US" dirty="0"/>
                    </a:p>
                  </a:txBody>
                  <a:tcPr anchor="ctr"/>
                </a:tc>
                <a:extLst>
                  <a:ext uri="{0D108BD9-81ED-4DB2-BD59-A6C34878D82A}">
                    <a16:rowId xmlns:a16="http://schemas.microsoft.com/office/drawing/2014/main" val="2587888309"/>
                  </a:ext>
                </a:extLst>
              </a:tr>
              <a:tr h="370840">
                <a:tc vMerge="1">
                  <a:txBody>
                    <a:bodyPr/>
                    <a:lstStyle/>
                    <a:p>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2.2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如「所任職務</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與取得之股份或出資額的</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營利事業</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具有直接監督或管理權限，怎麼辦</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8</a:t>
                      </a:r>
                      <a:endParaRPr lang="zh-TW" altLang="en-US" dirty="0"/>
                    </a:p>
                  </a:txBody>
                  <a:tcPr anchor="ctr"/>
                </a:tc>
                <a:extLst>
                  <a:ext uri="{0D108BD9-81ED-4DB2-BD59-A6C34878D82A}">
                    <a16:rowId xmlns:a16="http://schemas.microsoft.com/office/drawing/2014/main" val="2782500127"/>
                  </a:ext>
                </a:extLst>
              </a:tr>
              <a:tr h="370840">
                <a:tc grid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3</a:t>
                      </a:r>
                      <a:endParaRPr lang="zh-TW" altLang="en-US" b="1" dirty="0">
                        <a:latin typeface="微軟正黑體" panose="020B0604030504040204" pitchFamily="34" charset="-120"/>
                        <a:ea typeface="微軟正黑體" panose="020B0604030504040204" pitchFamily="34" charset="-120"/>
                      </a:endParaRPr>
                    </a:p>
                  </a:txBody>
                  <a:tcPr anchor="ctr"/>
                </a:tc>
                <a:tc h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本項所稱「其他具營利性質之事務」的例子</a:t>
                      </a:r>
                      <a:endParaRPr lang="zh-TW" altLang="en-US" dirty="0"/>
                    </a:p>
                  </a:txBody>
                  <a:tcPr/>
                </a:tc>
                <a:tc>
                  <a:txBody>
                    <a:bodyPr/>
                    <a:lstStyle/>
                    <a:p>
                      <a:pPr algn="ctr"/>
                      <a:r>
                        <a:rPr lang="en-US" altLang="zh-TW" dirty="0"/>
                        <a:t>9</a:t>
                      </a:r>
                      <a:endParaRPr lang="zh-TW" altLang="en-US" dirty="0"/>
                    </a:p>
                  </a:txBody>
                  <a:tcPr anchor="ctr"/>
                </a:tc>
                <a:extLst>
                  <a:ext uri="{0D108BD9-81ED-4DB2-BD59-A6C34878D82A}">
                    <a16:rowId xmlns:a16="http://schemas.microsoft.com/office/drawing/2014/main" val="3672015626"/>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4</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4.1</a:t>
                      </a:r>
                      <a:endParaRPr lang="zh-TW" alt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公職</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之範圍</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10</a:t>
                      </a:r>
                      <a:endParaRPr lang="zh-TW" altLang="en-US" dirty="0"/>
                    </a:p>
                  </a:txBody>
                  <a:tcPr anchor="ctr"/>
                </a:tc>
                <a:extLst>
                  <a:ext uri="{0D108BD9-81ED-4DB2-BD59-A6C34878D82A}">
                    <a16:rowId xmlns:a16="http://schemas.microsoft.com/office/drawing/2014/main" val="4133065332"/>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4.2</a:t>
                      </a:r>
                      <a:endParaRPr lang="zh-TW" alt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如何判斷得否兼任公職</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10</a:t>
                      </a:r>
                      <a:endParaRPr lang="zh-TW" altLang="en-US" dirty="0"/>
                    </a:p>
                  </a:txBody>
                  <a:tcPr anchor="ctr"/>
                </a:tc>
                <a:extLst>
                  <a:ext uri="{0D108BD9-81ED-4DB2-BD59-A6C34878D82A}">
                    <a16:rowId xmlns:a16="http://schemas.microsoft.com/office/drawing/2014/main" val="4000912609"/>
                  </a:ext>
                </a:extLst>
              </a:tr>
            </a:tbl>
          </a:graphicData>
        </a:graphic>
      </p:graphicFrame>
    </p:spTree>
    <p:extLst>
      <p:ext uri="{BB962C8B-B14F-4D97-AF65-F5344CB8AC3E}">
        <p14:creationId xmlns:p14="http://schemas.microsoft.com/office/powerpoint/2010/main" val="1845043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p:txBody>
          <a:bodyPr/>
          <a:lstStyle/>
          <a:p>
            <a:fld id="{6D22F896-40B5-4ADD-8801-0D06FADFA095}" type="slidenum">
              <a:rPr lang="en-US" sz="2400" smtClean="0"/>
              <a:t>3</a:t>
            </a:fld>
            <a:endParaRPr lang="en-US" sz="2400" dirty="0"/>
          </a:p>
        </p:txBody>
      </p:sp>
      <p:grpSp>
        <p:nvGrpSpPr>
          <p:cNvPr id="20" name="组合 48">
            <a:extLst>
              <a:ext uri="{FF2B5EF4-FFF2-40B4-BE49-F238E27FC236}">
                <a16:creationId xmlns:a16="http://schemas.microsoft.com/office/drawing/2014/main" id="{B83D5475-719B-2E15-67CE-5D6BC6AA9C7C}"/>
              </a:ext>
            </a:extLst>
          </p:cNvPr>
          <p:cNvGrpSpPr/>
          <p:nvPr/>
        </p:nvGrpSpPr>
        <p:grpSpPr>
          <a:xfrm>
            <a:off x="6840276" y="820801"/>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21" name="任意多边形 50">
              <a:extLst>
                <a:ext uri="{FF2B5EF4-FFF2-40B4-BE49-F238E27FC236}">
                  <a16:creationId xmlns:a16="http://schemas.microsoft.com/office/drawing/2014/main" id="{75330B4D-4DD0-FF9A-A15E-9C01B372A5C5}"/>
                </a:ext>
              </a:extLst>
            </p:cNvPr>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51">
              <a:extLst>
                <a:ext uri="{FF2B5EF4-FFF2-40B4-BE49-F238E27FC236}">
                  <a16:creationId xmlns:a16="http://schemas.microsoft.com/office/drawing/2014/main" id="{EFB53F53-F8AE-1387-7532-81A1CB366DDF}"/>
                </a:ext>
              </a:extLst>
            </p:cNvPr>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目錄</a:t>
              </a:r>
              <a:r>
                <a:rPr lang="en-US" altLang="zh-TW" sz="3200" b="1" dirty="0">
                  <a:solidFill>
                    <a:schemeClr val="accent1">
                      <a:lumMod val="75000"/>
                    </a:schemeClr>
                  </a:solidFill>
                  <a:latin typeface="微軟正黑體" panose="020B0604030504040204" pitchFamily="34" charset="-120"/>
                  <a:ea typeface="微軟正黑體" panose="020B0604030504040204" pitchFamily="34" charset="-120"/>
                </a:rPr>
                <a:t>(</a:t>
              </a: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續</a:t>
              </a:r>
              <a:r>
                <a:rPr lang="en-US" altLang="zh-TW" sz="3200" b="1" dirty="0">
                  <a:solidFill>
                    <a:schemeClr val="accent1">
                      <a:lumMod val="75000"/>
                    </a:schemeClr>
                  </a:solidFill>
                  <a:latin typeface="微軟正黑體" panose="020B0604030504040204" pitchFamily="34" charset="-120"/>
                  <a:ea typeface="微軟正黑體" panose="020B0604030504040204" pitchFamily="34" charset="-120"/>
                </a:rPr>
                <a:t>)</a:t>
              </a:r>
              <a:endParaRPr lang="zh-CN" altLang="en-US" sz="3200" b="1" dirty="0">
                <a:solidFill>
                  <a:schemeClr val="accent1">
                    <a:lumMod val="75000"/>
                  </a:schemeClr>
                </a:solidFill>
                <a:latin typeface="微軟正黑體" panose="020B0604030504040204" pitchFamily="34" charset="-120"/>
                <a:ea typeface="微軟正黑體" panose="020B0604030504040204" pitchFamily="34" charset="-120"/>
              </a:endParaRPr>
            </a:p>
          </p:txBody>
        </p:sp>
      </p:grpSp>
      <p:graphicFrame>
        <p:nvGraphicFramePr>
          <p:cNvPr id="23" name="表格 22">
            <a:extLst>
              <a:ext uri="{FF2B5EF4-FFF2-40B4-BE49-F238E27FC236}">
                <a16:creationId xmlns:a16="http://schemas.microsoft.com/office/drawing/2014/main" id="{14CCA92D-D4B1-9643-B3D2-8C4534A673F1}"/>
              </a:ext>
            </a:extLst>
          </p:cNvPr>
          <p:cNvGraphicFramePr>
            <a:graphicFrameLocks noGrp="1"/>
          </p:cNvGraphicFramePr>
          <p:nvPr>
            <p:extLst>
              <p:ext uri="{D42A27DB-BD31-4B8C-83A1-F6EECF244321}">
                <p14:modId xmlns:p14="http://schemas.microsoft.com/office/powerpoint/2010/main" val="2155499021"/>
              </p:ext>
            </p:extLst>
          </p:nvPr>
        </p:nvGraphicFramePr>
        <p:xfrm>
          <a:off x="2575775" y="2119598"/>
          <a:ext cx="12535073" cy="5410200"/>
        </p:xfrm>
        <a:graphic>
          <a:graphicData uri="http://schemas.openxmlformats.org/drawingml/2006/table">
            <a:tbl>
              <a:tblPr firstRow="1" bandRow="1">
                <a:tableStyleId>{70F1588D-8C81-46CE-B7E5-200B6B077D13}</a:tableStyleId>
              </a:tblPr>
              <a:tblGrid>
                <a:gridCol w="1218175">
                  <a:extLst>
                    <a:ext uri="{9D8B030D-6E8A-4147-A177-3AD203B41FA5}">
                      <a16:colId xmlns:a16="http://schemas.microsoft.com/office/drawing/2014/main" val="2122687359"/>
                    </a:ext>
                  </a:extLst>
                </a:gridCol>
                <a:gridCol w="1218175">
                  <a:extLst>
                    <a:ext uri="{9D8B030D-6E8A-4147-A177-3AD203B41FA5}">
                      <a16:colId xmlns:a16="http://schemas.microsoft.com/office/drawing/2014/main" val="1270095843"/>
                    </a:ext>
                  </a:extLst>
                </a:gridCol>
                <a:gridCol w="9072365">
                  <a:extLst>
                    <a:ext uri="{9D8B030D-6E8A-4147-A177-3AD203B41FA5}">
                      <a16:colId xmlns:a16="http://schemas.microsoft.com/office/drawing/2014/main" val="839823645"/>
                    </a:ext>
                  </a:extLst>
                </a:gridCol>
                <a:gridCol w="1026358">
                  <a:extLst>
                    <a:ext uri="{9D8B030D-6E8A-4147-A177-3AD203B41FA5}">
                      <a16:colId xmlns:a16="http://schemas.microsoft.com/office/drawing/2014/main" val="3974135571"/>
                    </a:ext>
                  </a:extLst>
                </a:gridCol>
              </a:tblGrid>
              <a:tr h="0">
                <a:tc gridSpan="2">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調查表項目</a:t>
                      </a:r>
                    </a:p>
                  </a:txBody>
                  <a:tcPr>
                    <a:solidFill>
                      <a:schemeClr val="accent6">
                        <a:lumMod val="75000"/>
                      </a:schemeClr>
                    </a:solidFill>
                  </a:tcPr>
                </a:tc>
                <a:tc hMerge="1">
                  <a:txBody>
                    <a:bodyPr/>
                    <a:lstStyle/>
                    <a:p>
                      <a:endParaRPr lang="zh-TW" altLang="en-US"/>
                    </a:p>
                  </a:txBody>
                  <a:tcPr/>
                </a:tc>
                <a:tc>
                  <a:txBody>
                    <a:bodyPr/>
                    <a:lstStyle/>
                    <a:p>
                      <a:pPr algn="ctr"/>
                      <a:r>
                        <a:rPr lang="zh-TW" altLang="en-US" b="1" dirty="0" smtClean="0">
                          <a:solidFill>
                            <a:schemeClr val="bg1"/>
                          </a:solidFill>
                          <a:latin typeface="微軟正黑體" panose="020B0604030504040204" pitchFamily="34" charset="-120"/>
                          <a:ea typeface="微軟正黑體" panose="020B0604030504040204" pitchFamily="34" charset="-120"/>
                        </a:rPr>
                        <a:t>問                                                 </a:t>
                      </a:r>
                      <a:r>
                        <a:rPr lang="zh-TW" altLang="en-US" b="1" dirty="0">
                          <a:solidFill>
                            <a:schemeClr val="bg1"/>
                          </a:solidFill>
                          <a:latin typeface="微軟正黑體" panose="020B0604030504040204" pitchFamily="34" charset="-120"/>
                          <a:ea typeface="微軟正黑體" panose="020B0604030504040204" pitchFamily="34" charset="-120"/>
                        </a:rPr>
                        <a:t>題</a:t>
                      </a:r>
                    </a:p>
                  </a:txBody>
                  <a:tcPr>
                    <a:solidFill>
                      <a:schemeClr val="accent6">
                        <a:lumMod val="75000"/>
                      </a:schemeClr>
                    </a:solidFill>
                  </a:tcPr>
                </a:tc>
                <a:tc>
                  <a:txBody>
                    <a:bodyPr/>
                    <a:lstStyle/>
                    <a:p>
                      <a:pPr algn="ctr"/>
                      <a:r>
                        <a:rPr lang="zh-TW" altLang="en-US" b="1" dirty="0">
                          <a:solidFill>
                            <a:schemeClr val="bg1"/>
                          </a:solidFill>
                        </a:rPr>
                        <a:t>頁碼</a:t>
                      </a:r>
                    </a:p>
                  </a:txBody>
                  <a:tcPr>
                    <a:solidFill>
                      <a:schemeClr val="accent6">
                        <a:lumMod val="75000"/>
                      </a:schemeClr>
                    </a:solidFill>
                  </a:tcPr>
                </a:tc>
                <a:extLst>
                  <a:ext uri="{0D108BD9-81ED-4DB2-BD59-A6C34878D82A}">
                    <a16:rowId xmlns:a16="http://schemas.microsoft.com/office/drawing/2014/main" val="2549077169"/>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smtClean="0">
                          <a:latin typeface="微軟正黑體" panose="020B0604030504040204" pitchFamily="34" charset="-120"/>
                          <a:ea typeface="微軟正黑體" panose="020B0604030504040204" pitchFamily="34" charset="-120"/>
                        </a:rPr>
                        <a:t>5</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5.1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本項所稱「領證職業」所指為何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11</a:t>
                      </a:r>
                      <a:endParaRPr lang="zh-TW" altLang="en-US" dirty="0"/>
                    </a:p>
                  </a:txBody>
                  <a:tcPr anchor="ctr"/>
                </a:tc>
                <a:extLst>
                  <a:ext uri="{0D108BD9-81ED-4DB2-BD59-A6C34878D82A}">
                    <a16:rowId xmlns:a16="http://schemas.microsoft.com/office/drawing/2014/main" val="3419468949"/>
                  </a:ext>
                </a:extLst>
              </a:tr>
              <a:tr h="370840">
                <a:tc vMerge="1">
                  <a:txBody>
                    <a:bodyPr/>
                    <a:lstStyle/>
                    <a:p>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5.2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兼任「領證職業」有無違反服務法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12</a:t>
                      </a:r>
                      <a:endParaRPr lang="zh-TW" altLang="en-US" dirty="0"/>
                    </a:p>
                  </a:txBody>
                  <a:tcPr anchor="ctr"/>
                </a:tc>
                <a:extLst>
                  <a:ext uri="{0D108BD9-81ED-4DB2-BD59-A6C34878D82A}">
                    <a16:rowId xmlns:a16="http://schemas.microsoft.com/office/drawing/2014/main" val="3228436697"/>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6</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altLang="zh-TW" sz="2800" b="1" dirty="0">
                          <a:solidFill>
                            <a:schemeClr val="tx1"/>
                          </a:solidFill>
                          <a:latin typeface="微軟正黑體" panose="020B0604030504040204" pitchFamily="34" charset="-120"/>
                          <a:ea typeface="微軟正黑體" panose="020B0604030504040204" pitchFamily="34" charset="-120"/>
                        </a:rPr>
                        <a:t>6.1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本項所稱「教學」、「研究工作」、「非以營利為目的之事業或團體」定義為何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13</a:t>
                      </a:r>
                      <a:endParaRPr lang="zh-TW" altLang="en-US" dirty="0"/>
                    </a:p>
                  </a:txBody>
                  <a:tcPr anchor="ctr"/>
                </a:tc>
                <a:extLst>
                  <a:ext uri="{0D108BD9-81ED-4DB2-BD59-A6C34878D82A}">
                    <a16:rowId xmlns:a16="http://schemas.microsoft.com/office/drawing/2014/main" val="3433937934"/>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altLang="zh-TW" sz="2800" b="1" dirty="0">
                          <a:solidFill>
                            <a:schemeClr val="tx1"/>
                          </a:solidFill>
                          <a:latin typeface="微軟正黑體" panose="020B0604030504040204" pitchFamily="34" charset="-120"/>
                          <a:ea typeface="微軟正黑體" panose="020B0604030504040204" pitchFamily="34" charset="-120"/>
                        </a:rPr>
                        <a:t>6.2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兼任「教學」或「研究工作」或「非以營利為目的之事業或團體」有無違反服務法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14</a:t>
                      </a:r>
                      <a:endParaRPr lang="zh-TW" altLang="en-US" dirty="0"/>
                    </a:p>
                  </a:txBody>
                  <a:tcPr anchor="ctr"/>
                </a:tc>
                <a:extLst>
                  <a:ext uri="{0D108BD9-81ED-4DB2-BD59-A6C34878D82A}">
                    <a16:rowId xmlns:a16="http://schemas.microsoft.com/office/drawing/2014/main" val="432347157"/>
                  </a:ext>
                </a:extLst>
              </a:tr>
              <a:tr h="370840">
                <a:tc rowSpan="3">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smtClean="0">
                          <a:latin typeface="微軟正黑體" panose="020B0604030504040204" pitchFamily="34" charset="-120"/>
                          <a:ea typeface="微軟正黑體" panose="020B0604030504040204" pitchFamily="34" charset="-120"/>
                        </a:rPr>
                        <a:t>7</a:t>
                      </a: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本項所稱「兼任其他業務」，包括哪些業務或工作</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15</a:t>
                      </a:r>
                      <a:endParaRPr lang="zh-TW" altLang="en-US" dirty="0"/>
                    </a:p>
                  </a:txBody>
                  <a:tcPr anchor="ctr"/>
                </a:tc>
                <a:extLst>
                  <a:ext uri="{0D108BD9-81ED-4DB2-BD59-A6C34878D82A}">
                    <a16:rowId xmlns:a16="http://schemas.microsoft.com/office/drawing/2014/main" val="2587888309"/>
                  </a:ext>
                </a:extLst>
              </a:tr>
              <a:tr h="413555">
                <a:tc vMerge="1">
                  <a:txBody>
                    <a:bodyPr/>
                    <a:lstStyle/>
                    <a:p>
                      <a:endParaRPr lang="zh-TW" altLang="en-US" dirty="0"/>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7.2</a:t>
                      </a:r>
                      <a:endParaRPr lang="zh-TW" altLang="en-US" sz="2800"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兼任「反覆從事同種類行為」之業務，有無違反服務法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16</a:t>
                      </a:r>
                      <a:endParaRPr lang="zh-TW" altLang="en-US" dirty="0"/>
                    </a:p>
                  </a:txBody>
                  <a:tcPr anchor="ctr"/>
                </a:tc>
                <a:extLst>
                  <a:ext uri="{0D108BD9-81ED-4DB2-BD59-A6C34878D82A}">
                    <a16:rowId xmlns:a16="http://schemas.microsoft.com/office/drawing/2014/main" val="2782500127"/>
                  </a:ext>
                </a:extLst>
              </a:tr>
              <a:tr h="944880">
                <a:tc vMerge="1">
                  <a:txBody>
                    <a:bodyPr/>
                    <a:lstStyle/>
                    <a:p>
                      <a:endParaRPr lang="zh-TW" altLang="en-US"/>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7.3</a:t>
                      </a:r>
                      <a:endParaRPr lang="zh-TW" altLang="en-US" sz="2800"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兼任職務屬從事「社會公益性質」之活動或「非經常性、持續性」之工作，有無違反服務法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16</a:t>
                      </a:r>
                      <a:endParaRPr lang="zh-TW" altLang="en-US" dirty="0"/>
                    </a:p>
                  </a:txBody>
                  <a:tcPr anchor="ctr"/>
                </a:tc>
                <a:extLst>
                  <a:ext uri="{0D108BD9-81ED-4DB2-BD59-A6C34878D82A}">
                    <a16:rowId xmlns:a16="http://schemas.microsoft.com/office/drawing/2014/main" val="2872861442"/>
                  </a:ext>
                </a:extLst>
              </a:tr>
            </a:tbl>
          </a:graphicData>
        </a:graphic>
      </p:graphicFrame>
      <p:pic>
        <p:nvPicPr>
          <p:cNvPr id="5" name="圖形 4" descr="會議">
            <a:extLst>
              <a:ext uri="{FF2B5EF4-FFF2-40B4-BE49-F238E27FC236}">
                <a16:creationId xmlns:a16="http://schemas.microsoft.com/office/drawing/2014/main" id="{E182BE9C-5C92-FA36-2224-988F4CA13FA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65002" y="7324689"/>
            <a:ext cx="1966022" cy="1966022"/>
          </a:xfrm>
          <a:prstGeom prst="rect">
            <a:avLst/>
          </a:prstGeom>
        </p:spPr>
      </p:pic>
    </p:spTree>
    <p:extLst>
      <p:ext uri="{BB962C8B-B14F-4D97-AF65-F5344CB8AC3E}">
        <p14:creationId xmlns:p14="http://schemas.microsoft.com/office/powerpoint/2010/main" val="3809659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a:xfrm>
            <a:off x="15927787" y="8893284"/>
            <a:ext cx="1146323" cy="547688"/>
          </a:xfrm>
        </p:spPr>
        <p:txBody>
          <a:bodyPr/>
          <a:lstStyle/>
          <a:p>
            <a:fld id="{6D22F896-40B5-4ADD-8801-0D06FADFA095}" type="slidenum">
              <a:rPr lang="en-US" sz="2400" smtClean="0"/>
              <a:t>4</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填表前基本提示</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1613680" y="2040237"/>
            <a:ext cx="5141652" cy="707886"/>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4000" b="1" dirty="0">
                <a:solidFill>
                  <a:schemeClr val="tx1"/>
                </a:solidFill>
                <a:latin typeface="微軟正黑體" panose="020B0604030504040204" pitchFamily="34" charset="-120"/>
                <a:ea typeface="微軟正黑體" panose="020B0604030504040204" pitchFamily="34" charset="-120"/>
              </a:rPr>
              <a:t>為什麼要填寫調查表</a:t>
            </a:r>
            <a:r>
              <a:rPr lang="en-US" altLang="zh-TW" sz="4000" b="1" dirty="0">
                <a:solidFill>
                  <a:schemeClr val="tx1"/>
                </a:solidFill>
                <a:latin typeface="微軟正黑體" panose="020B0604030504040204" pitchFamily="34" charset="-120"/>
                <a:ea typeface="微軟正黑體" panose="020B0604030504040204" pitchFamily="34" charset="-120"/>
              </a:rPr>
              <a:t>?</a:t>
            </a:r>
            <a:endParaRPr lang="zh-CN" altLang="en-US" sz="4000" b="1" dirty="0">
              <a:solidFill>
                <a:schemeClr val="tx1"/>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9260151" y="2128256"/>
            <a:ext cx="6667971" cy="707886"/>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4000" b="1" dirty="0">
                <a:solidFill>
                  <a:schemeClr val="tx1"/>
                </a:solidFill>
                <a:latin typeface="微軟正黑體" panose="020B0604030504040204" pitchFamily="34" charset="-120"/>
                <a:ea typeface="微軟正黑體" panose="020B0604030504040204" pitchFamily="34" charset="-120"/>
              </a:rPr>
              <a:t>填寫調查表有哪些注意事項</a:t>
            </a:r>
            <a:r>
              <a:rPr lang="en-US" altLang="zh-TW" sz="4000" b="1" dirty="0">
                <a:solidFill>
                  <a:schemeClr val="tx1"/>
                </a:solidFill>
                <a:latin typeface="微軟正黑體" panose="020B0604030504040204" pitchFamily="34" charset="-120"/>
                <a:ea typeface="微軟正黑體" panose="020B0604030504040204" pitchFamily="34" charset="-120"/>
              </a:rPr>
              <a:t>?</a:t>
            </a:r>
            <a:endParaRPr lang="zh-CN" altLang="en-US" sz="40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1792839" y="3194289"/>
            <a:ext cx="4739426" cy="192101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公務員可藉由自我檢視，更了解服務法的規定，避免違反規定</a:t>
            </a:r>
          </a:p>
        </p:txBody>
      </p:sp>
      <p:sp>
        <p:nvSpPr>
          <p:cNvPr id="12" name="圓角矩形 11"/>
          <p:cNvSpPr/>
          <p:nvPr/>
        </p:nvSpPr>
        <p:spPr>
          <a:xfrm>
            <a:off x="1814793" y="5757174"/>
            <a:ext cx="4739426" cy="13136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協助機關瞭解公務員有無經營商業及兼職等情事</a:t>
            </a: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755643" y="8303461"/>
            <a:ext cx="2951364" cy="1875755"/>
          </a:xfrm>
          <a:prstGeom prst="rect">
            <a:avLst/>
          </a:prstGeom>
        </p:spPr>
      </p:pic>
      <p:cxnSp>
        <p:nvCxnSpPr>
          <p:cNvPr id="15" name="肘形接點 14"/>
          <p:cNvCxnSpPr>
            <a:cxnSpLocks/>
            <a:endCxn id="11" idx="1"/>
          </p:cNvCxnSpPr>
          <p:nvPr/>
        </p:nvCxnSpPr>
        <p:spPr>
          <a:xfrm rot="16200000" flipH="1">
            <a:off x="474423" y="2836381"/>
            <a:ext cx="1832380" cy="80445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肘形接點 16"/>
          <p:cNvCxnSpPr>
            <a:cxnSpLocks/>
            <a:endCxn id="12" idx="1"/>
          </p:cNvCxnSpPr>
          <p:nvPr/>
        </p:nvCxnSpPr>
        <p:spPr>
          <a:xfrm rot="16200000" flipH="1">
            <a:off x="73478" y="4672682"/>
            <a:ext cx="2656742" cy="8258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圓角矩形 18"/>
          <p:cNvSpPr/>
          <p:nvPr/>
        </p:nvSpPr>
        <p:spPr>
          <a:xfrm>
            <a:off x="9758636" y="3231744"/>
            <a:ext cx="4481799" cy="77756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填寫前請先詳閱</a:t>
            </a:r>
            <a:r>
              <a:rPr lang="zh-TW" altLang="en-US" sz="2800" b="1" dirty="0">
                <a:solidFill>
                  <a:srgbClr val="7030A0"/>
                </a:solidFill>
                <a:latin typeface="微軟正黑體" panose="020B0604030504040204" pitchFamily="34" charset="-120"/>
                <a:ea typeface="微軟正黑體" panose="020B0604030504040204" pitchFamily="34" charset="-120"/>
              </a:rPr>
              <a:t>基本提示</a:t>
            </a:r>
          </a:p>
        </p:txBody>
      </p:sp>
      <p:sp>
        <p:nvSpPr>
          <p:cNvPr id="20" name="圓角矩形 19"/>
          <p:cNvSpPr/>
          <p:nvPr/>
        </p:nvSpPr>
        <p:spPr>
          <a:xfrm>
            <a:off x="9770700" y="4270648"/>
            <a:ext cx="4628333" cy="114336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填寫時如有任何疑問，請先</a:t>
            </a:r>
            <a:r>
              <a:rPr lang="zh-TW" altLang="en-US" sz="2800" b="1" dirty="0">
                <a:solidFill>
                  <a:srgbClr val="7030A0"/>
                </a:solidFill>
                <a:latin typeface="微軟正黑體" panose="020B0604030504040204" pitchFamily="34" charset="-120"/>
                <a:ea typeface="微軟正黑體" panose="020B0604030504040204" pitchFamily="34" charset="-120"/>
              </a:rPr>
              <a:t>詢問人事人員</a:t>
            </a:r>
          </a:p>
        </p:txBody>
      </p:sp>
      <p:sp>
        <p:nvSpPr>
          <p:cNvPr id="21" name="圓角矩形 20"/>
          <p:cNvSpPr/>
          <p:nvPr/>
        </p:nvSpPr>
        <p:spPr>
          <a:xfrm>
            <a:off x="9746573" y="7447791"/>
            <a:ext cx="5955185" cy="9381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如有填寫不實，還是要負法律責任</a:t>
            </a:r>
          </a:p>
        </p:txBody>
      </p:sp>
      <p:cxnSp>
        <p:nvCxnSpPr>
          <p:cNvPr id="26" name="肘形接點 25"/>
          <p:cNvCxnSpPr>
            <a:cxnSpLocks/>
          </p:cNvCxnSpPr>
          <p:nvPr/>
        </p:nvCxnSpPr>
        <p:spPr>
          <a:xfrm rot="16200000" flipH="1">
            <a:off x="8351713" y="3394558"/>
            <a:ext cx="1819300" cy="101867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p:cNvCxnSpPr>
          <p:nvPr/>
        </p:nvCxnSpPr>
        <p:spPr>
          <a:xfrm rot="16200000" flipH="1">
            <a:off x="8377554" y="5138417"/>
            <a:ext cx="1743490" cy="101867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8" name="组合 36">
            <a:extLst>
              <a:ext uri="{FF2B5EF4-FFF2-40B4-BE49-F238E27FC236}">
                <a16:creationId xmlns:a16="http://schemas.microsoft.com/office/drawing/2014/main" id="{A2DC45AB-E321-4023-DA7E-CB5C597FBBDE}"/>
              </a:ext>
            </a:extLst>
          </p:cNvPr>
          <p:cNvGrpSpPr/>
          <p:nvPr/>
        </p:nvGrpSpPr>
        <p:grpSpPr>
          <a:xfrm>
            <a:off x="497111" y="1706912"/>
            <a:ext cx="1080564" cy="1080566"/>
            <a:chOff x="1488309" y="1572655"/>
            <a:chExt cx="1414094" cy="1414094"/>
          </a:xfrm>
        </p:grpSpPr>
        <p:grpSp>
          <p:nvGrpSpPr>
            <p:cNvPr id="22" name="组合 37">
              <a:extLst>
                <a:ext uri="{FF2B5EF4-FFF2-40B4-BE49-F238E27FC236}">
                  <a16:creationId xmlns:a16="http://schemas.microsoft.com/office/drawing/2014/main" id="{64999A35-A3CB-1DC0-2874-C150E39E8123}"/>
                </a:ext>
              </a:extLst>
            </p:cNvPr>
            <p:cNvGrpSpPr/>
            <p:nvPr/>
          </p:nvGrpSpPr>
          <p:grpSpPr>
            <a:xfrm>
              <a:off x="1488309" y="1572655"/>
              <a:ext cx="1414094" cy="1414094"/>
              <a:chOff x="3176810" y="2260013"/>
              <a:chExt cx="2641825" cy="2726239"/>
            </a:xfrm>
          </p:grpSpPr>
          <p:sp>
            <p:nvSpPr>
              <p:cNvPr id="25" name="椭圆 39">
                <a:extLst>
                  <a:ext uri="{FF2B5EF4-FFF2-40B4-BE49-F238E27FC236}">
                    <a16:creationId xmlns:a16="http://schemas.microsoft.com/office/drawing/2014/main" id="{3DDCE5F1-D88E-5F23-8285-49D7D71CC7A9}"/>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7" name="椭圆 40">
                <a:extLst>
                  <a:ext uri="{FF2B5EF4-FFF2-40B4-BE49-F238E27FC236}">
                    <a16:creationId xmlns:a16="http://schemas.microsoft.com/office/drawing/2014/main" id="{D0CA71AF-8A6F-8387-8CD9-619E5549E486}"/>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4" name="文本框 38">
              <a:extLst>
                <a:ext uri="{FF2B5EF4-FFF2-40B4-BE49-F238E27FC236}">
                  <a16:creationId xmlns:a16="http://schemas.microsoft.com/office/drawing/2014/main" id="{8038A646-F93C-CA4A-12B4-61AF535560DF}"/>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28" name="组合 36">
            <a:extLst>
              <a:ext uri="{FF2B5EF4-FFF2-40B4-BE49-F238E27FC236}">
                <a16:creationId xmlns:a16="http://schemas.microsoft.com/office/drawing/2014/main" id="{66B7140E-650B-A4A8-BC45-4EF2B8446F57}"/>
              </a:ext>
            </a:extLst>
          </p:cNvPr>
          <p:cNvGrpSpPr/>
          <p:nvPr/>
        </p:nvGrpSpPr>
        <p:grpSpPr>
          <a:xfrm>
            <a:off x="8168735" y="1901010"/>
            <a:ext cx="1080564" cy="1080566"/>
            <a:chOff x="1488309" y="1572655"/>
            <a:chExt cx="1414094" cy="1414094"/>
          </a:xfrm>
        </p:grpSpPr>
        <p:grpSp>
          <p:nvGrpSpPr>
            <p:cNvPr id="29" name="组合 37">
              <a:extLst>
                <a:ext uri="{FF2B5EF4-FFF2-40B4-BE49-F238E27FC236}">
                  <a16:creationId xmlns:a16="http://schemas.microsoft.com/office/drawing/2014/main" id="{11A3B67F-6AB2-63D0-97D7-F6C7C2170EE8}"/>
                </a:ext>
              </a:extLst>
            </p:cNvPr>
            <p:cNvGrpSpPr/>
            <p:nvPr/>
          </p:nvGrpSpPr>
          <p:grpSpPr>
            <a:xfrm>
              <a:off x="1488309" y="1572655"/>
              <a:ext cx="1414094" cy="1414094"/>
              <a:chOff x="3176810" y="2260013"/>
              <a:chExt cx="2641825" cy="2726239"/>
            </a:xfrm>
          </p:grpSpPr>
          <p:sp>
            <p:nvSpPr>
              <p:cNvPr id="31" name="椭圆 39">
                <a:extLst>
                  <a:ext uri="{FF2B5EF4-FFF2-40B4-BE49-F238E27FC236}">
                    <a16:creationId xmlns:a16="http://schemas.microsoft.com/office/drawing/2014/main" id="{BFDA870A-9F32-88F0-B24A-E097C86E2605}"/>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33" name="椭圆 40">
                <a:extLst>
                  <a:ext uri="{FF2B5EF4-FFF2-40B4-BE49-F238E27FC236}">
                    <a16:creationId xmlns:a16="http://schemas.microsoft.com/office/drawing/2014/main" id="{12D6405D-E069-AEB5-581F-66CF58EE801F}"/>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30" name="文本框 38">
              <a:extLst>
                <a:ext uri="{FF2B5EF4-FFF2-40B4-BE49-F238E27FC236}">
                  <a16:creationId xmlns:a16="http://schemas.microsoft.com/office/drawing/2014/main" id="{128096FE-3F69-210B-E61C-EF4E54253B7C}"/>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45" name="圓角矩形 19">
            <a:extLst>
              <a:ext uri="{FF2B5EF4-FFF2-40B4-BE49-F238E27FC236}">
                <a16:creationId xmlns:a16="http://schemas.microsoft.com/office/drawing/2014/main" id="{E34AF66E-0F57-EB6D-1AFC-9E1BC5FEB863}"/>
              </a:ext>
            </a:extLst>
          </p:cNvPr>
          <p:cNvSpPr/>
          <p:nvPr/>
        </p:nvSpPr>
        <p:spPr>
          <a:xfrm>
            <a:off x="9746573" y="5715491"/>
            <a:ext cx="6367584" cy="152486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smtClean="0">
                <a:solidFill>
                  <a:schemeClr val="tx1"/>
                </a:solidFill>
                <a:latin typeface="微軟正黑體" panose="020B0604030504040204" pitchFamily="34" charset="-120"/>
                <a:ea typeface="微軟正黑體" panose="020B0604030504040204" pitchFamily="34" charset="-120"/>
              </a:rPr>
              <a:t>相關解釋可</a:t>
            </a:r>
            <a:r>
              <a:rPr lang="zh-TW" altLang="en-US" sz="2800" b="1" dirty="0">
                <a:solidFill>
                  <a:schemeClr val="tx1"/>
                </a:solidFill>
                <a:latin typeface="微軟正黑體" panose="020B0604030504040204" pitchFamily="34" charset="-120"/>
                <a:ea typeface="微軟正黑體" panose="020B0604030504040204" pitchFamily="34" charset="-120"/>
              </a:rPr>
              <a:t>至</a:t>
            </a:r>
            <a:r>
              <a:rPr lang="zh-TW" altLang="en-US" sz="2800" b="1" dirty="0">
                <a:solidFill>
                  <a:srgbClr val="7030A0"/>
                </a:solidFill>
                <a:latin typeface="微軟正黑體" panose="020B0604030504040204" pitchFamily="34" charset="-120"/>
                <a:ea typeface="微軟正黑體" panose="020B0604030504040204" pitchFamily="34" charset="-120"/>
              </a:rPr>
              <a:t>本部全球資訊網</a:t>
            </a:r>
            <a:r>
              <a:rPr lang="en-US" altLang="zh-TW" sz="2800" b="1" dirty="0">
                <a:solidFill>
                  <a:schemeClr val="tx1"/>
                </a:solidFill>
                <a:latin typeface="微軟正黑體" panose="020B0604030504040204" pitchFamily="34" charset="-120"/>
                <a:ea typeface="微軟正黑體" panose="020B0604030504040204" pitchFamily="34" charset="-120"/>
              </a:rPr>
              <a:t>(http://www.mocs.gov.tw/)</a:t>
            </a:r>
            <a:r>
              <a:rPr lang="zh-TW" altLang="en-US" sz="2800" b="1" dirty="0">
                <a:solidFill>
                  <a:schemeClr val="tx1"/>
                </a:solidFill>
                <a:latin typeface="微軟正黑體" panose="020B0604030504040204" pitchFamily="34" charset="-120"/>
                <a:ea typeface="微軟正黑體" panose="020B0604030504040204" pitchFamily="34" charset="-120"/>
              </a:rPr>
              <a:t>「銓敘法規</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之「解釋函令</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項下查詢</a:t>
            </a:r>
          </a:p>
        </p:txBody>
      </p:sp>
      <p:cxnSp>
        <p:nvCxnSpPr>
          <p:cNvPr id="47" name="接點: 肘形 46">
            <a:extLst>
              <a:ext uri="{FF2B5EF4-FFF2-40B4-BE49-F238E27FC236}">
                <a16:creationId xmlns:a16="http://schemas.microsoft.com/office/drawing/2014/main" id="{CC368941-F619-E3B4-DFAA-66C5094C662B}"/>
              </a:ext>
            </a:extLst>
          </p:cNvPr>
          <p:cNvCxnSpPr>
            <a:endCxn id="21" idx="1"/>
          </p:cNvCxnSpPr>
          <p:nvPr/>
        </p:nvCxnSpPr>
        <p:spPr>
          <a:xfrm rot="16200000" flipH="1">
            <a:off x="8544572" y="6714889"/>
            <a:ext cx="1397391" cy="100661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a:endCxn id="19" idx="1"/>
          </p:cNvCxnSpPr>
          <p:nvPr/>
        </p:nvCxnSpPr>
        <p:spPr>
          <a:xfrm flipV="1">
            <a:off x="8752026" y="3620526"/>
            <a:ext cx="1006610" cy="97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7" name="群組 36"/>
          <p:cNvGrpSpPr/>
          <p:nvPr/>
        </p:nvGrpSpPr>
        <p:grpSpPr>
          <a:xfrm>
            <a:off x="392469" y="7929078"/>
            <a:ext cx="2844648" cy="1785557"/>
            <a:chOff x="494175" y="1613418"/>
            <a:chExt cx="806366" cy="1632986"/>
          </a:xfrm>
          <a:scene3d>
            <a:camera prst="orthographicFront">
              <a:rot lat="0" lon="0" rev="0"/>
            </a:camera>
            <a:lightRig rig="contrasting" dir="t">
              <a:rot lat="0" lon="0" rev="1200000"/>
            </a:lightRig>
          </a:scene3d>
        </p:grpSpPr>
        <p:sp>
          <p:nvSpPr>
            <p:cNvPr id="38" name="圓角矩形 37"/>
            <p:cNvSpPr/>
            <p:nvPr/>
          </p:nvSpPr>
          <p:spPr>
            <a:xfrm>
              <a:off x="494175" y="1613418"/>
              <a:ext cx="806366" cy="1632986"/>
            </a:xfrm>
            <a:prstGeom prst="roundRect">
              <a:avLst/>
            </a:prstGeom>
            <a:solidFill>
              <a:srgbClr val="A5A5A5">
                <a:hueOff val="2710599"/>
                <a:satOff val="100000"/>
                <a:lumOff val="-14706"/>
                <a:alphaOff val="0"/>
              </a:srgbClr>
            </a:solidFill>
            <a:ln>
              <a:noFill/>
            </a:ln>
            <a:effectLst/>
            <a:sp3d contourW="19050" prstMaterial="metal">
              <a:bevelT w="88900" h="203200"/>
              <a:bevelB w="165100" h="254000"/>
            </a:sp3d>
          </p:spPr>
          <p:txBody>
            <a:bodyPr/>
            <a:lstStyle/>
            <a:p>
              <a:endParaRPr lang="zh-TW" altLang="en-US"/>
            </a:p>
          </p:txBody>
        </p:sp>
        <p:sp>
          <p:nvSpPr>
            <p:cNvPr id="39" name="圓角矩形 4"/>
            <p:cNvSpPr/>
            <p:nvPr/>
          </p:nvSpPr>
          <p:spPr>
            <a:xfrm>
              <a:off x="543571" y="1613418"/>
              <a:ext cx="727638" cy="1436637"/>
            </a:xfrm>
            <a:prstGeom prst="rect">
              <a:avLst/>
            </a:prstGeom>
            <a:noFill/>
            <a:ln>
              <a:noFill/>
            </a:ln>
            <a:effectLst/>
            <a:sp3d/>
          </p:spPr>
          <p:txBody>
            <a:bodyPr spcFirstLastPara="0" vert="horz" wrap="square" lIns="76200" tIns="38100" rIns="76200" bIns="38100" numCol="1" spcCol="1270" anchor="ctr" anchorCtr="0">
              <a:noAutofit/>
            </a:bodyPr>
            <a:lstStyle/>
            <a:p>
              <a:pPr marL="0" marR="0" lvl="0" indent="0" algn="ctr" defTabSz="889000" eaLnBrk="1" fontAlgn="auto" latinLnBrk="0" hangingPunct="1">
                <a:lnSpc>
                  <a:spcPts val="2500"/>
                </a:lnSpc>
                <a:spcBef>
                  <a:spcPct val="0"/>
                </a:spcBef>
                <a:spcAft>
                  <a:spcPct val="35000"/>
                </a:spcAft>
                <a:buClrTx/>
                <a:buSzTx/>
                <a:buFontTx/>
                <a:buNone/>
                <a:tabLst/>
                <a:defRPr/>
              </a:pPr>
              <a:r>
                <a:rPr lang="zh-TW" altLang="en-US" sz="2000" b="1" kern="1200" dirty="0">
                  <a:solidFill>
                    <a:schemeClr val="bg1"/>
                  </a:solidFill>
                  <a:latin typeface="Microsoft YaHei" panose="020B0503020204020204" pitchFamily="34" charset="-122"/>
                  <a:ea typeface="Microsoft YaHei" panose="020B0503020204020204" pitchFamily="34" charset="-122"/>
                  <a:cs typeface="+mn-cs"/>
                </a:rPr>
                <a:t>銓敘部</a:t>
              </a:r>
              <a:r>
                <a:rPr lang="zh-TW" altLang="en-US" sz="2000" b="1" kern="1200" dirty="0">
                  <a:solidFill>
                    <a:sysClr val="window" lastClr="FFFFFF"/>
                  </a:solidFill>
                  <a:latin typeface="Microsoft YaHei" panose="020B0503020204020204" pitchFamily="34" charset="-122"/>
                  <a:ea typeface="Microsoft YaHei" panose="020B0503020204020204" pitchFamily="34" charset="-122"/>
                  <a:cs typeface="+mn-cs"/>
                </a:rPr>
                <a:t>   </a:t>
              </a:r>
              <a:endParaRPr lang="en-US" altLang="zh-TW" sz="2000" b="1" kern="1200" dirty="0">
                <a:solidFill>
                  <a:sysClr val="window" lastClr="FFFFFF"/>
                </a:solidFill>
                <a:latin typeface="Microsoft YaHei" panose="020B0503020204020204" pitchFamily="34" charset="-122"/>
                <a:ea typeface="Microsoft YaHei" panose="020B0503020204020204" pitchFamily="34" charset="-122"/>
                <a:cs typeface="+mn-cs"/>
              </a:endParaRPr>
            </a:p>
            <a:p>
              <a:pPr marL="0" marR="0" lvl="0" indent="0" algn="ctr" defTabSz="889000" eaLnBrk="1" fontAlgn="auto" latinLnBrk="0" hangingPunct="1">
                <a:lnSpc>
                  <a:spcPts val="4000"/>
                </a:lnSpc>
                <a:spcBef>
                  <a:spcPct val="0"/>
                </a:spcBef>
                <a:spcAft>
                  <a:spcPct val="35000"/>
                </a:spcAft>
                <a:buClrTx/>
                <a:buSzTx/>
                <a:buFontTx/>
                <a:buNone/>
                <a:tabLst/>
                <a:defRPr/>
              </a:pPr>
              <a:r>
                <a:rPr lang="zh-TW" altLang="en-US" sz="3200" b="1" kern="1200" dirty="0">
                  <a:solidFill>
                    <a:sysClr val="window" lastClr="FFFFFF"/>
                  </a:solidFill>
                  <a:latin typeface="Microsoft YaHei" panose="020B0503020204020204" pitchFamily="34" charset="-122"/>
                  <a:ea typeface="Microsoft YaHei" panose="020B0503020204020204" pitchFamily="34" charset="-122"/>
                  <a:cs typeface="+mn-cs"/>
                </a:rPr>
                <a:t>公務員兼職查核平台</a:t>
              </a:r>
              <a:endParaRPr kumimoji="0" lang="en-US" altLang="zh-TW" sz="3200" b="1" i="0" u="none" strike="noStrike" kern="1200" cap="none" spc="0" normalizeH="0" baseline="0" noProof="0" dirty="0">
                <a:ln>
                  <a:noFill/>
                </a:ln>
                <a:solidFill>
                  <a:sysClr val="window" lastClr="FFFFFF"/>
                </a:solidFill>
                <a:effectLst/>
                <a:uLnTx/>
                <a:uFillTx/>
                <a:latin typeface="Microsoft YaHei" panose="020B0503020204020204" pitchFamily="34" charset="-122"/>
                <a:ea typeface="Microsoft YaHei" panose="020B0503020204020204" pitchFamily="34" charset="-122"/>
                <a:cs typeface="+mn-cs"/>
              </a:endParaRPr>
            </a:p>
          </p:txBody>
        </p:sp>
      </p:grpSp>
      <p:sp>
        <p:nvSpPr>
          <p:cNvPr id="40" name="向右箭號 39"/>
          <p:cNvSpPr/>
          <p:nvPr/>
        </p:nvSpPr>
        <p:spPr>
          <a:xfrm>
            <a:off x="3411373" y="7822596"/>
            <a:ext cx="2844647" cy="2064246"/>
          </a:xfrm>
          <a:prstGeom prst="righ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勾</a:t>
            </a:r>
            <a:r>
              <a:rPr lang="zh-TW" altLang="en-US" sz="2000" b="1">
                <a:solidFill>
                  <a:schemeClr val="tx1"/>
                </a:solidFill>
                <a:latin typeface="微軟正黑體" panose="020B0604030504040204" pitchFamily="34" charset="-120"/>
                <a:ea typeface="微軟正黑體" panose="020B0604030504040204" pitchFamily="34" charset="-120"/>
              </a:rPr>
              <a:t>稽</a:t>
            </a:r>
            <a:r>
              <a:rPr lang="zh-TW" altLang="en-US" sz="2000" b="1">
                <a:solidFill>
                  <a:schemeClr val="accent6">
                    <a:lumMod val="75000"/>
                  </a:schemeClr>
                </a:solidFill>
                <a:latin typeface="微軟正黑體" panose="020B0604030504040204" pitchFamily="34" charset="-120"/>
                <a:ea typeface="微軟正黑體" panose="020B0604030504040204" pitchFamily="34" charset="-120"/>
              </a:rPr>
              <a:t>經濟部及財政部</a:t>
            </a:r>
            <a:r>
              <a:rPr lang="zh-TW" altLang="en-US" sz="2000" b="1" dirty="0">
                <a:solidFill>
                  <a:schemeClr val="tx1"/>
                </a:solidFill>
                <a:latin typeface="微軟正黑體" panose="020B0604030504040204" pitchFamily="34" charset="-120"/>
                <a:ea typeface="微軟正黑體" panose="020B0604030504040204" pitchFamily="34" charset="-120"/>
              </a:rPr>
              <a:t>資料，定期查核</a:t>
            </a:r>
          </a:p>
        </p:txBody>
      </p:sp>
      <p:sp>
        <p:nvSpPr>
          <p:cNvPr id="41" name="向右箭號 40"/>
          <p:cNvSpPr/>
          <p:nvPr/>
        </p:nvSpPr>
        <p:spPr>
          <a:xfrm>
            <a:off x="6388965" y="7822596"/>
            <a:ext cx="2844647" cy="2064246"/>
          </a:xfrm>
          <a:prstGeom prst="righ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accent1">
                    <a:lumMod val="50000"/>
                  </a:schemeClr>
                </a:solidFill>
                <a:latin typeface="微軟正黑體" panose="020B0604030504040204" pitchFamily="34" charset="-120"/>
                <a:ea typeface="微軟正黑體" panose="020B0604030504040204" pitchFamily="34" charset="-120"/>
              </a:rPr>
              <a:t>小心不要違法哦</a:t>
            </a:r>
            <a:r>
              <a:rPr lang="en-US" altLang="zh-TW" sz="2400" b="1" dirty="0">
                <a:solidFill>
                  <a:schemeClr val="accent1">
                    <a:lumMod val="50000"/>
                  </a:schemeClr>
                </a:solidFill>
                <a:latin typeface="微軟正黑體" panose="020B0604030504040204" pitchFamily="34" charset="-120"/>
                <a:ea typeface="微軟正黑體" panose="020B0604030504040204" pitchFamily="34" charset="-120"/>
              </a:rPr>
              <a:t>!</a:t>
            </a:r>
            <a:endParaRPr lang="zh-TW" altLang="en-US" sz="2400" b="1"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35" name="椭圆 26"/>
          <p:cNvSpPr/>
          <p:nvPr/>
        </p:nvSpPr>
        <p:spPr>
          <a:xfrm>
            <a:off x="295402" y="7060534"/>
            <a:ext cx="1025230" cy="112227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Freeform 94"/>
          <p:cNvSpPr>
            <a:spLocks noEditPoints="1"/>
          </p:cNvSpPr>
          <p:nvPr/>
        </p:nvSpPr>
        <p:spPr bwMode="auto">
          <a:xfrm>
            <a:off x="424671" y="7174994"/>
            <a:ext cx="683536" cy="754084"/>
          </a:xfrm>
          <a:custGeom>
            <a:avLst/>
            <a:gdLst>
              <a:gd name="T0" fmla="*/ 138 w 256"/>
              <a:gd name="T1" fmla="*/ 27 h 259"/>
              <a:gd name="T2" fmla="*/ 132 w 256"/>
              <a:gd name="T3" fmla="*/ 1 h 259"/>
              <a:gd name="T4" fmla="*/ 118 w 256"/>
              <a:gd name="T5" fmla="*/ 12 h 259"/>
              <a:gd name="T6" fmla="*/ 125 w 256"/>
              <a:gd name="T7" fmla="*/ 36 h 259"/>
              <a:gd name="T8" fmla="*/ 86 w 256"/>
              <a:gd name="T9" fmla="*/ 47 h 259"/>
              <a:gd name="T10" fmla="*/ 78 w 256"/>
              <a:gd name="T11" fmla="*/ 22 h 259"/>
              <a:gd name="T12" fmla="*/ 61 w 256"/>
              <a:gd name="T13" fmla="*/ 21 h 259"/>
              <a:gd name="T14" fmla="*/ 69 w 256"/>
              <a:gd name="T15" fmla="*/ 45 h 259"/>
              <a:gd name="T16" fmla="*/ 227 w 256"/>
              <a:gd name="T17" fmla="*/ 82 h 259"/>
              <a:gd name="T18" fmla="*/ 239 w 256"/>
              <a:gd name="T19" fmla="*/ 64 h 259"/>
              <a:gd name="T20" fmla="*/ 217 w 256"/>
              <a:gd name="T21" fmla="*/ 65 h 259"/>
              <a:gd name="T22" fmla="*/ 205 w 256"/>
              <a:gd name="T23" fmla="*/ 83 h 259"/>
              <a:gd name="T24" fmla="*/ 227 w 256"/>
              <a:gd name="T25" fmla="*/ 82 h 259"/>
              <a:gd name="T26" fmla="*/ 182 w 256"/>
              <a:gd name="T27" fmla="*/ 49 h 259"/>
              <a:gd name="T28" fmla="*/ 196 w 256"/>
              <a:gd name="T29" fmla="*/ 26 h 259"/>
              <a:gd name="T30" fmla="*/ 183 w 256"/>
              <a:gd name="T31" fmla="*/ 18 h 259"/>
              <a:gd name="T32" fmla="*/ 170 w 256"/>
              <a:gd name="T33" fmla="*/ 41 h 259"/>
              <a:gd name="T34" fmla="*/ 61 w 256"/>
              <a:gd name="T35" fmla="*/ 155 h 259"/>
              <a:gd name="T36" fmla="*/ 93 w 256"/>
              <a:gd name="T37" fmla="*/ 105 h 259"/>
              <a:gd name="T38" fmla="*/ 144 w 256"/>
              <a:gd name="T39" fmla="*/ 97 h 259"/>
              <a:gd name="T40" fmla="*/ 194 w 256"/>
              <a:gd name="T41" fmla="*/ 135 h 259"/>
              <a:gd name="T42" fmla="*/ 201 w 256"/>
              <a:gd name="T43" fmla="*/ 160 h 259"/>
              <a:gd name="T44" fmla="*/ 209 w 256"/>
              <a:gd name="T45" fmla="*/ 129 h 259"/>
              <a:gd name="T46" fmla="*/ 186 w 256"/>
              <a:gd name="T47" fmla="*/ 74 h 259"/>
              <a:gd name="T48" fmla="*/ 131 w 256"/>
              <a:gd name="T49" fmla="*/ 51 h 259"/>
              <a:gd name="T50" fmla="*/ 87 w 256"/>
              <a:gd name="T51" fmla="*/ 64 h 259"/>
              <a:gd name="T52" fmla="*/ 52 w 256"/>
              <a:gd name="T53" fmla="*/ 121 h 259"/>
              <a:gd name="T54" fmla="*/ 58 w 256"/>
              <a:gd name="T55" fmla="*/ 155 h 259"/>
              <a:gd name="T56" fmla="*/ 28 w 256"/>
              <a:gd name="T57" fmla="*/ 82 h 259"/>
              <a:gd name="T58" fmla="*/ 51 w 256"/>
              <a:gd name="T59" fmla="*/ 83 h 259"/>
              <a:gd name="T60" fmla="*/ 39 w 256"/>
              <a:gd name="T61" fmla="*/ 65 h 259"/>
              <a:gd name="T62" fmla="*/ 17 w 256"/>
              <a:gd name="T63" fmla="*/ 64 h 259"/>
              <a:gd name="T64" fmla="*/ 28 w 256"/>
              <a:gd name="T65" fmla="*/ 82 h 259"/>
              <a:gd name="T66" fmla="*/ 220 w 256"/>
              <a:gd name="T67" fmla="*/ 125 h 259"/>
              <a:gd name="T68" fmla="*/ 230 w 256"/>
              <a:gd name="T69" fmla="*/ 138 h 259"/>
              <a:gd name="T70" fmla="*/ 255 w 256"/>
              <a:gd name="T71" fmla="*/ 132 h 259"/>
              <a:gd name="T72" fmla="*/ 244 w 256"/>
              <a:gd name="T73" fmla="*/ 119 h 259"/>
              <a:gd name="T74" fmla="*/ 36 w 256"/>
              <a:gd name="T75" fmla="*/ 125 h 259"/>
              <a:gd name="T76" fmla="*/ 12 w 256"/>
              <a:gd name="T77" fmla="*/ 119 h 259"/>
              <a:gd name="T78" fmla="*/ 1 w 256"/>
              <a:gd name="T79" fmla="*/ 132 h 259"/>
              <a:gd name="T80" fmla="*/ 26 w 256"/>
              <a:gd name="T81" fmla="*/ 138 h 259"/>
              <a:gd name="T82" fmla="*/ 229 w 256"/>
              <a:gd name="T83" fmla="*/ 205 h 259"/>
              <a:gd name="T84" fmla="*/ 227 w 256"/>
              <a:gd name="T85" fmla="*/ 204 h 259"/>
              <a:gd name="T86" fmla="*/ 212 w 256"/>
              <a:gd name="T87" fmla="*/ 174 h 259"/>
              <a:gd name="T88" fmla="*/ 187 w 256"/>
              <a:gd name="T89" fmla="*/ 169 h 259"/>
              <a:gd name="T90" fmla="*/ 170 w 256"/>
              <a:gd name="T91" fmla="*/ 131 h 259"/>
              <a:gd name="T92" fmla="*/ 132 w 256"/>
              <a:gd name="T93" fmla="*/ 116 h 259"/>
              <a:gd name="T94" fmla="*/ 88 w 256"/>
              <a:gd name="T95" fmla="*/ 138 h 259"/>
              <a:gd name="T96" fmla="*/ 73 w 256"/>
              <a:gd name="T97" fmla="*/ 165 h 259"/>
              <a:gd name="T98" fmla="*/ 53 w 256"/>
              <a:gd name="T99" fmla="*/ 182 h 259"/>
              <a:gd name="T100" fmla="*/ 40 w 256"/>
              <a:gd name="T101" fmla="*/ 187 h 259"/>
              <a:gd name="T102" fmla="*/ 21 w 256"/>
              <a:gd name="T103" fmla="*/ 213 h 259"/>
              <a:gd name="T104" fmla="*/ 26 w 256"/>
              <a:gd name="T105" fmla="*/ 240 h 259"/>
              <a:gd name="T106" fmla="*/ 56 w 256"/>
              <a:gd name="T107" fmla="*/ 259 h 259"/>
              <a:gd name="T108" fmla="*/ 238 w 256"/>
              <a:gd name="T109" fmla="*/ 256 h 259"/>
              <a:gd name="T110" fmla="*/ 252 w 256"/>
              <a:gd name="T111" fmla="*/ 235 h 259"/>
              <a:gd name="T112" fmla="*/ 248 w 256"/>
              <a:gd name="T113" fmla="*/ 217 h 259"/>
              <a:gd name="T114" fmla="*/ 229 w 256"/>
              <a:gd name="T115" fmla="*/ 20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6" h="259">
                <a:moveTo>
                  <a:pt x="129" y="39"/>
                </a:moveTo>
                <a:lnTo>
                  <a:pt x="129" y="39"/>
                </a:lnTo>
                <a:lnTo>
                  <a:pt x="132" y="36"/>
                </a:lnTo>
                <a:lnTo>
                  <a:pt x="135" y="32"/>
                </a:lnTo>
                <a:lnTo>
                  <a:pt x="138" y="27"/>
                </a:lnTo>
                <a:lnTo>
                  <a:pt x="138" y="19"/>
                </a:lnTo>
                <a:lnTo>
                  <a:pt x="138" y="19"/>
                </a:lnTo>
                <a:lnTo>
                  <a:pt x="138" y="12"/>
                </a:lnTo>
                <a:lnTo>
                  <a:pt x="135" y="5"/>
                </a:lnTo>
                <a:lnTo>
                  <a:pt x="132" y="1"/>
                </a:lnTo>
                <a:lnTo>
                  <a:pt x="129" y="0"/>
                </a:lnTo>
                <a:lnTo>
                  <a:pt x="129" y="0"/>
                </a:lnTo>
                <a:lnTo>
                  <a:pt x="125" y="1"/>
                </a:lnTo>
                <a:lnTo>
                  <a:pt x="121" y="5"/>
                </a:lnTo>
                <a:lnTo>
                  <a:pt x="118" y="12"/>
                </a:lnTo>
                <a:lnTo>
                  <a:pt x="118" y="19"/>
                </a:lnTo>
                <a:lnTo>
                  <a:pt x="118" y="19"/>
                </a:lnTo>
                <a:lnTo>
                  <a:pt x="118" y="27"/>
                </a:lnTo>
                <a:lnTo>
                  <a:pt x="121" y="32"/>
                </a:lnTo>
                <a:lnTo>
                  <a:pt x="125" y="36"/>
                </a:lnTo>
                <a:lnTo>
                  <a:pt x="129" y="39"/>
                </a:lnTo>
                <a:lnTo>
                  <a:pt x="129" y="39"/>
                </a:lnTo>
                <a:close/>
                <a:moveTo>
                  <a:pt x="83" y="51"/>
                </a:moveTo>
                <a:lnTo>
                  <a:pt x="83" y="51"/>
                </a:lnTo>
                <a:lnTo>
                  <a:pt x="86" y="47"/>
                </a:lnTo>
                <a:lnTo>
                  <a:pt x="87" y="41"/>
                </a:lnTo>
                <a:lnTo>
                  <a:pt x="86" y="35"/>
                </a:lnTo>
                <a:lnTo>
                  <a:pt x="82" y="28"/>
                </a:lnTo>
                <a:lnTo>
                  <a:pt x="82" y="28"/>
                </a:lnTo>
                <a:lnTo>
                  <a:pt x="78" y="22"/>
                </a:lnTo>
                <a:lnTo>
                  <a:pt x="73" y="18"/>
                </a:lnTo>
                <a:lnTo>
                  <a:pt x="67" y="17"/>
                </a:lnTo>
                <a:lnTo>
                  <a:pt x="64" y="17"/>
                </a:lnTo>
                <a:lnTo>
                  <a:pt x="64" y="17"/>
                </a:lnTo>
                <a:lnTo>
                  <a:pt x="61" y="21"/>
                </a:lnTo>
                <a:lnTo>
                  <a:pt x="61" y="26"/>
                </a:lnTo>
                <a:lnTo>
                  <a:pt x="61" y="32"/>
                </a:lnTo>
                <a:lnTo>
                  <a:pt x="65" y="39"/>
                </a:lnTo>
                <a:lnTo>
                  <a:pt x="65" y="39"/>
                </a:lnTo>
                <a:lnTo>
                  <a:pt x="69" y="45"/>
                </a:lnTo>
                <a:lnTo>
                  <a:pt x="74" y="49"/>
                </a:lnTo>
                <a:lnTo>
                  <a:pt x="79" y="51"/>
                </a:lnTo>
                <a:lnTo>
                  <a:pt x="83" y="51"/>
                </a:lnTo>
                <a:lnTo>
                  <a:pt x="83" y="51"/>
                </a:lnTo>
                <a:close/>
                <a:moveTo>
                  <a:pt x="227" y="82"/>
                </a:moveTo>
                <a:lnTo>
                  <a:pt x="227" y="82"/>
                </a:lnTo>
                <a:lnTo>
                  <a:pt x="234" y="78"/>
                </a:lnTo>
                <a:lnTo>
                  <a:pt x="238" y="73"/>
                </a:lnTo>
                <a:lnTo>
                  <a:pt x="240" y="69"/>
                </a:lnTo>
                <a:lnTo>
                  <a:pt x="239" y="64"/>
                </a:lnTo>
                <a:lnTo>
                  <a:pt x="239" y="64"/>
                </a:lnTo>
                <a:lnTo>
                  <a:pt x="236" y="61"/>
                </a:lnTo>
                <a:lnTo>
                  <a:pt x="231" y="61"/>
                </a:lnTo>
                <a:lnTo>
                  <a:pt x="225" y="62"/>
                </a:lnTo>
                <a:lnTo>
                  <a:pt x="217" y="65"/>
                </a:lnTo>
                <a:lnTo>
                  <a:pt x="217" y="65"/>
                </a:lnTo>
                <a:lnTo>
                  <a:pt x="212" y="70"/>
                </a:lnTo>
                <a:lnTo>
                  <a:pt x="207" y="74"/>
                </a:lnTo>
                <a:lnTo>
                  <a:pt x="205" y="79"/>
                </a:lnTo>
                <a:lnTo>
                  <a:pt x="205" y="83"/>
                </a:lnTo>
                <a:lnTo>
                  <a:pt x="205" y="83"/>
                </a:lnTo>
                <a:lnTo>
                  <a:pt x="209" y="86"/>
                </a:lnTo>
                <a:lnTo>
                  <a:pt x="214" y="87"/>
                </a:lnTo>
                <a:lnTo>
                  <a:pt x="221" y="86"/>
                </a:lnTo>
                <a:lnTo>
                  <a:pt x="227" y="82"/>
                </a:lnTo>
                <a:lnTo>
                  <a:pt x="227" y="82"/>
                </a:lnTo>
                <a:close/>
                <a:moveTo>
                  <a:pt x="173" y="51"/>
                </a:moveTo>
                <a:lnTo>
                  <a:pt x="173" y="51"/>
                </a:lnTo>
                <a:lnTo>
                  <a:pt x="177" y="51"/>
                </a:lnTo>
                <a:lnTo>
                  <a:pt x="182" y="49"/>
                </a:lnTo>
                <a:lnTo>
                  <a:pt x="187" y="45"/>
                </a:lnTo>
                <a:lnTo>
                  <a:pt x="191" y="39"/>
                </a:lnTo>
                <a:lnTo>
                  <a:pt x="191" y="39"/>
                </a:lnTo>
                <a:lnTo>
                  <a:pt x="195" y="32"/>
                </a:lnTo>
                <a:lnTo>
                  <a:pt x="196" y="26"/>
                </a:lnTo>
                <a:lnTo>
                  <a:pt x="195" y="21"/>
                </a:lnTo>
                <a:lnTo>
                  <a:pt x="192" y="17"/>
                </a:lnTo>
                <a:lnTo>
                  <a:pt x="192" y="17"/>
                </a:lnTo>
                <a:lnTo>
                  <a:pt x="188" y="17"/>
                </a:lnTo>
                <a:lnTo>
                  <a:pt x="183" y="18"/>
                </a:lnTo>
                <a:lnTo>
                  <a:pt x="178" y="22"/>
                </a:lnTo>
                <a:lnTo>
                  <a:pt x="174" y="28"/>
                </a:lnTo>
                <a:lnTo>
                  <a:pt x="174" y="28"/>
                </a:lnTo>
                <a:lnTo>
                  <a:pt x="171" y="36"/>
                </a:lnTo>
                <a:lnTo>
                  <a:pt x="170" y="41"/>
                </a:lnTo>
                <a:lnTo>
                  <a:pt x="170" y="47"/>
                </a:lnTo>
                <a:lnTo>
                  <a:pt x="173" y="51"/>
                </a:lnTo>
                <a:lnTo>
                  <a:pt x="173" y="51"/>
                </a:lnTo>
                <a:close/>
                <a:moveTo>
                  <a:pt x="61" y="155"/>
                </a:moveTo>
                <a:lnTo>
                  <a:pt x="61" y="155"/>
                </a:lnTo>
                <a:lnTo>
                  <a:pt x="64" y="142"/>
                </a:lnTo>
                <a:lnTo>
                  <a:pt x="69" y="131"/>
                </a:lnTo>
                <a:lnTo>
                  <a:pt x="75" y="121"/>
                </a:lnTo>
                <a:lnTo>
                  <a:pt x="83" y="112"/>
                </a:lnTo>
                <a:lnTo>
                  <a:pt x="93" y="105"/>
                </a:lnTo>
                <a:lnTo>
                  <a:pt x="105" y="100"/>
                </a:lnTo>
                <a:lnTo>
                  <a:pt x="117" y="97"/>
                </a:lnTo>
                <a:lnTo>
                  <a:pt x="130" y="96"/>
                </a:lnTo>
                <a:lnTo>
                  <a:pt x="130" y="96"/>
                </a:lnTo>
                <a:lnTo>
                  <a:pt x="144" y="97"/>
                </a:lnTo>
                <a:lnTo>
                  <a:pt x="157" y="101"/>
                </a:lnTo>
                <a:lnTo>
                  <a:pt x="169" y="106"/>
                </a:lnTo>
                <a:lnTo>
                  <a:pt x="178" y="114"/>
                </a:lnTo>
                <a:lnTo>
                  <a:pt x="187" y="123"/>
                </a:lnTo>
                <a:lnTo>
                  <a:pt x="194" y="135"/>
                </a:lnTo>
                <a:lnTo>
                  <a:pt x="197" y="147"/>
                </a:lnTo>
                <a:lnTo>
                  <a:pt x="199" y="160"/>
                </a:lnTo>
                <a:lnTo>
                  <a:pt x="199" y="160"/>
                </a:lnTo>
                <a:lnTo>
                  <a:pt x="201" y="160"/>
                </a:lnTo>
                <a:lnTo>
                  <a:pt x="201" y="160"/>
                </a:lnTo>
                <a:lnTo>
                  <a:pt x="205" y="153"/>
                </a:lnTo>
                <a:lnTo>
                  <a:pt x="208" y="145"/>
                </a:lnTo>
                <a:lnTo>
                  <a:pt x="209" y="138"/>
                </a:lnTo>
                <a:lnTo>
                  <a:pt x="209" y="129"/>
                </a:lnTo>
                <a:lnTo>
                  <a:pt x="209" y="129"/>
                </a:lnTo>
                <a:lnTo>
                  <a:pt x="209" y="121"/>
                </a:lnTo>
                <a:lnTo>
                  <a:pt x="208" y="113"/>
                </a:lnTo>
                <a:lnTo>
                  <a:pt x="203" y="99"/>
                </a:lnTo>
                <a:lnTo>
                  <a:pt x="196" y="84"/>
                </a:lnTo>
                <a:lnTo>
                  <a:pt x="186" y="74"/>
                </a:lnTo>
                <a:lnTo>
                  <a:pt x="174" y="64"/>
                </a:lnTo>
                <a:lnTo>
                  <a:pt x="161" y="57"/>
                </a:lnTo>
                <a:lnTo>
                  <a:pt x="147" y="52"/>
                </a:lnTo>
                <a:lnTo>
                  <a:pt x="139" y="51"/>
                </a:lnTo>
                <a:lnTo>
                  <a:pt x="131" y="51"/>
                </a:lnTo>
                <a:lnTo>
                  <a:pt x="131" y="51"/>
                </a:lnTo>
                <a:lnTo>
                  <a:pt x="122" y="51"/>
                </a:lnTo>
                <a:lnTo>
                  <a:pt x="114" y="52"/>
                </a:lnTo>
                <a:lnTo>
                  <a:pt x="100" y="57"/>
                </a:lnTo>
                <a:lnTo>
                  <a:pt x="87" y="64"/>
                </a:lnTo>
                <a:lnTo>
                  <a:pt x="75" y="74"/>
                </a:lnTo>
                <a:lnTo>
                  <a:pt x="65" y="84"/>
                </a:lnTo>
                <a:lnTo>
                  <a:pt x="58" y="99"/>
                </a:lnTo>
                <a:lnTo>
                  <a:pt x="53" y="113"/>
                </a:lnTo>
                <a:lnTo>
                  <a:pt x="52" y="121"/>
                </a:lnTo>
                <a:lnTo>
                  <a:pt x="52" y="129"/>
                </a:lnTo>
                <a:lnTo>
                  <a:pt x="52" y="129"/>
                </a:lnTo>
                <a:lnTo>
                  <a:pt x="52" y="136"/>
                </a:lnTo>
                <a:lnTo>
                  <a:pt x="53" y="143"/>
                </a:lnTo>
                <a:lnTo>
                  <a:pt x="58" y="155"/>
                </a:lnTo>
                <a:lnTo>
                  <a:pt x="58" y="155"/>
                </a:lnTo>
                <a:lnTo>
                  <a:pt x="61" y="155"/>
                </a:lnTo>
                <a:lnTo>
                  <a:pt x="61" y="155"/>
                </a:lnTo>
                <a:close/>
                <a:moveTo>
                  <a:pt x="28" y="82"/>
                </a:moveTo>
                <a:lnTo>
                  <a:pt x="28" y="82"/>
                </a:lnTo>
                <a:lnTo>
                  <a:pt x="35" y="86"/>
                </a:lnTo>
                <a:lnTo>
                  <a:pt x="41" y="87"/>
                </a:lnTo>
                <a:lnTo>
                  <a:pt x="47" y="86"/>
                </a:lnTo>
                <a:lnTo>
                  <a:pt x="51" y="83"/>
                </a:lnTo>
                <a:lnTo>
                  <a:pt x="51" y="83"/>
                </a:lnTo>
                <a:lnTo>
                  <a:pt x="51" y="79"/>
                </a:lnTo>
                <a:lnTo>
                  <a:pt x="49" y="74"/>
                </a:lnTo>
                <a:lnTo>
                  <a:pt x="44" y="70"/>
                </a:lnTo>
                <a:lnTo>
                  <a:pt x="39" y="65"/>
                </a:lnTo>
                <a:lnTo>
                  <a:pt x="39" y="65"/>
                </a:lnTo>
                <a:lnTo>
                  <a:pt x="31" y="62"/>
                </a:lnTo>
                <a:lnTo>
                  <a:pt x="25" y="61"/>
                </a:lnTo>
                <a:lnTo>
                  <a:pt x="19" y="61"/>
                </a:lnTo>
                <a:lnTo>
                  <a:pt x="17" y="64"/>
                </a:lnTo>
                <a:lnTo>
                  <a:pt x="17" y="64"/>
                </a:lnTo>
                <a:lnTo>
                  <a:pt x="15" y="69"/>
                </a:lnTo>
                <a:lnTo>
                  <a:pt x="18" y="73"/>
                </a:lnTo>
                <a:lnTo>
                  <a:pt x="22" y="78"/>
                </a:lnTo>
                <a:lnTo>
                  <a:pt x="28" y="82"/>
                </a:lnTo>
                <a:lnTo>
                  <a:pt x="28" y="82"/>
                </a:lnTo>
                <a:close/>
                <a:moveTo>
                  <a:pt x="238" y="118"/>
                </a:moveTo>
                <a:lnTo>
                  <a:pt x="238" y="118"/>
                </a:lnTo>
                <a:lnTo>
                  <a:pt x="230" y="119"/>
                </a:lnTo>
                <a:lnTo>
                  <a:pt x="223" y="121"/>
                </a:lnTo>
                <a:lnTo>
                  <a:pt x="220" y="125"/>
                </a:lnTo>
                <a:lnTo>
                  <a:pt x="218" y="129"/>
                </a:lnTo>
                <a:lnTo>
                  <a:pt x="218" y="129"/>
                </a:lnTo>
                <a:lnTo>
                  <a:pt x="220" y="132"/>
                </a:lnTo>
                <a:lnTo>
                  <a:pt x="223" y="135"/>
                </a:lnTo>
                <a:lnTo>
                  <a:pt x="230" y="138"/>
                </a:lnTo>
                <a:lnTo>
                  <a:pt x="238" y="139"/>
                </a:lnTo>
                <a:lnTo>
                  <a:pt x="238" y="139"/>
                </a:lnTo>
                <a:lnTo>
                  <a:pt x="244" y="138"/>
                </a:lnTo>
                <a:lnTo>
                  <a:pt x="251" y="135"/>
                </a:lnTo>
                <a:lnTo>
                  <a:pt x="255" y="132"/>
                </a:lnTo>
                <a:lnTo>
                  <a:pt x="256" y="129"/>
                </a:lnTo>
                <a:lnTo>
                  <a:pt x="256" y="129"/>
                </a:lnTo>
                <a:lnTo>
                  <a:pt x="255" y="125"/>
                </a:lnTo>
                <a:lnTo>
                  <a:pt x="251" y="121"/>
                </a:lnTo>
                <a:lnTo>
                  <a:pt x="244" y="119"/>
                </a:lnTo>
                <a:lnTo>
                  <a:pt x="238" y="118"/>
                </a:lnTo>
                <a:lnTo>
                  <a:pt x="238" y="118"/>
                </a:lnTo>
                <a:close/>
                <a:moveTo>
                  <a:pt x="38" y="129"/>
                </a:moveTo>
                <a:lnTo>
                  <a:pt x="38" y="129"/>
                </a:lnTo>
                <a:lnTo>
                  <a:pt x="36" y="125"/>
                </a:lnTo>
                <a:lnTo>
                  <a:pt x="32" y="121"/>
                </a:lnTo>
                <a:lnTo>
                  <a:pt x="26" y="119"/>
                </a:lnTo>
                <a:lnTo>
                  <a:pt x="19" y="118"/>
                </a:lnTo>
                <a:lnTo>
                  <a:pt x="19" y="118"/>
                </a:lnTo>
                <a:lnTo>
                  <a:pt x="12" y="119"/>
                </a:lnTo>
                <a:lnTo>
                  <a:pt x="5" y="121"/>
                </a:lnTo>
                <a:lnTo>
                  <a:pt x="1" y="125"/>
                </a:lnTo>
                <a:lnTo>
                  <a:pt x="0" y="129"/>
                </a:lnTo>
                <a:lnTo>
                  <a:pt x="0" y="129"/>
                </a:lnTo>
                <a:lnTo>
                  <a:pt x="1" y="132"/>
                </a:lnTo>
                <a:lnTo>
                  <a:pt x="5" y="135"/>
                </a:lnTo>
                <a:lnTo>
                  <a:pt x="12" y="138"/>
                </a:lnTo>
                <a:lnTo>
                  <a:pt x="19" y="139"/>
                </a:lnTo>
                <a:lnTo>
                  <a:pt x="19" y="139"/>
                </a:lnTo>
                <a:lnTo>
                  <a:pt x="26" y="138"/>
                </a:lnTo>
                <a:lnTo>
                  <a:pt x="32" y="135"/>
                </a:lnTo>
                <a:lnTo>
                  <a:pt x="36" y="132"/>
                </a:lnTo>
                <a:lnTo>
                  <a:pt x="38" y="129"/>
                </a:lnTo>
                <a:lnTo>
                  <a:pt x="38" y="129"/>
                </a:lnTo>
                <a:close/>
                <a:moveTo>
                  <a:pt x="229" y="205"/>
                </a:moveTo>
                <a:lnTo>
                  <a:pt x="229" y="205"/>
                </a:lnTo>
                <a:lnTo>
                  <a:pt x="227" y="205"/>
                </a:lnTo>
                <a:lnTo>
                  <a:pt x="227" y="205"/>
                </a:lnTo>
                <a:lnTo>
                  <a:pt x="227" y="204"/>
                </a:lnTo>
                <a:lnTo>
                  <a:pt x="227" y="204"/>
                </a:lnTo>
                <a:lnTo>
                  <a:pt x="226" y="196"/>
                </a:lnTo>
                <a:lnTo>
                  <a:pt x="225" y="190"/>
                </a:lnTo>
                <a:lnTo>
                  <a:pt x="221" y="183"/>
                </a:lnTo>
                <a:lnTo>
                  <a:pt x="217" y="178"/>
                </a:lnTo>
                <a:lnTo>
                  <a:pt x="212" y="174"/>
                </a:lnTo>
                <a:lnTo>
                  <a:pt x="205" y="171"/>
                </a:lnTo>
                <a:lnTo>
                  <a:pt x="199" y="169"/>
                </a:lnTo>
                <a:lnTo>
                  <a:pt x="191" y="168"/>
                </a:lnTo>
                <a:lnTo>
                  <a:pt x="191" y="168"/>
                </a:lnTo>
                <a:lnTo>
                  <a:pt x="187" y="169"/>
                </a:lnTo>
                <a:lnTo>
                  <a:pt x="187" y="169"/>
                </a:lnTo>
                <a:lnTo>
                  <a:pt x="186" y="157"/>
                </a:lnTo>
                <a:lnTo>
                  <a:pt x="182" y="148"/>
                </a:lnTo>
                <a:lnTo>
                  <a:pt x="177" y="139"/>
                </a:lnTo>
                <a:lnTo>
                  <a:pt x="170" y="131"/>
                </a:lnTo>
                <a:lnTo>
                  <a:pt x="162" y="125"/>
                </a:lnTo>
                <a:lnTo>
                  <a:pt x="153" y="121"/>
                </a:lnTo>
                <a:lnTo>
                  <a:pt x="143" y="117"/>
                </a:lnTo>
                <a:lnTo>
                  <a:pt x="132" y="116"/>
                </a:lnTo>
                <a:lnTo>
                  <a:pt x="132" y="116"/>
                </a:lnTo>
                <a:lnTo>
                  <a:pt x="119" y="117"/>
                </a:lnTo>
                <a:lnTo>
                  <a:pt x="109" y="119"/>
                </a:lnTo>
                <a:lnTo>
                  <a:pt x="100" y="125"/>
                </a:lnTo>
                <a:lnTo>
                  <a:pt x="93" y="130"/>
                </a:lnTo>
                <a:lnTo>
                  <a:pt x="88" y="138"/>
                </a:lnTo>
                <a:lnTo>
                  <a:pt x="84" y="145"/>
                </a:lnTo>
                <a:lnTo>
                  <a:pt x="80" y="155"/>
                </a:lnTo>
                <a:lnTo>
                  <a:pt x="79" y="165"/>
                </a:lnTo>
                <a:lnTo>
                  <a:pt x="79" y="165"/>
                </a:lnTo>
                <a:lnTo>
                  <a:pt x="73" y="165"/>
                </a:lnTo>
                <a:lnTo>
                  <a:pt x="64" y="166"/>
                </a:lnTo>
                <a:lnTo>
                  <a:pt x="61" y="169"/>
                </a:lnTo>
                <a:lnTo>
                  <a:pt x="57" y="171"/>
                </a:lnTo>
                <a:lnTo>
                  <a:pt x="54" y="175"/>
                </a:lnTo>
                <a:lnTo>
                  <a:pt x="53" y="182"/>
                </a:lnTo>
                <a:lnTo>
                  <a:pt x="53" y="182"/>
                </a:lnTo>
                <a:lnTo>
                  <a:pt x="54" y="183"/>
                </a:lnTo>
                <a:lnTo>
                  <a:pt x="54" y="183"/>
                </a:lnTo>
                <a:lnTo>
                  <a:pt x="47" y="184"/>
                </a:lnTo>
                <a:lnTo>
                  <a:pt x="40" y="187"/>
                </a:lnTo>
                <a:lnTo>
                  <a:pt x="35" y="191"/>
                </a:lnTo>
                <a:lnTo>
                  <a:pt x="30" y="195"/>
                </a:lnTo>
                <a:lnTo>
                  <a:pt x="26" y="200"/>
                </a:lnTo>
                <a:lnTo>
                  <a:pt x="23" y="207"/>
                </a:lnTo>
                <a:lnTo>
                  <a:pt x="21" y="213"/>
                </a:lnTo>
                <a:lnTo>
                  <a:pt x="21" y="220"/>
                </a:lnTo>
                <a:lnTo>
                  <a:pt x="21" y="220"/>
                </a:lnTo>
                <a:lnTo>
                  <a:pt x="21" y="227"/>
                </a:lnTo>
                <a:lnTo>
                  <a:pt x="23" y="234"/>
                </a:lnTo>
                <a:lnTo>
                  <a:pt x="26" y="240"/>
                </a:lnTo>
                <a:lnTo>
                  <a:pt x="31" y="247"/>
                </a:lnTo>
                <a:lnTo>
                  <a:pt x="36" y="251"/>
                </a:lnTo>
                <a:lnTo>
                  <a:pt x="41" y="255"/>
                </a:lnTo>
                <a:lnTo>
                  <a:pt x="49" y="257"/>
                </a:lnTo>
                <a:lnTo>
                  <a:pt x="56" y="259"/>
                </a:lnTo>
                <a:lnTo>
                  <a:pt x="56" y="259"/>
                </a:lnTo>
                <a:lnTo>
                  <a:pt x="229" y="259"/>
                </a:lnTo>
                <a:lnTo>
                  <a:pt x="229" y="259"/>
                </a:lnTo>
                <a:lnTo>
                  <a:pt x="234" y="259"/>
                </a:lnTo>
                <a:lnTo>
                  <a:pt x="238" y="256"/>
                </a:lnTo>
                <a:lnTo>
                  <a:pt x="242" y="253"/>
                </a:lnTo>
                <a:lnTo>
                  <a:pt x="246" y="249"/>
                </a:lnTo>
                <a:lnTo>
                  <a:pt x="248" y="246"/>
                </a:lnTo>
                <a:lnTo>
                  <a:pt x="251" y="240"/>
                </a:lnTo>
                <a:lnTo>
                  <a:pt x="252" y="235"/>
                </a:lnTo>
                <a:lnTo>
                  <a:pt x="253" y="230"/>
                </a:lnTo>
                <a:lnTo>
                  <a:pt x="253" y="230"/>
                </a:lnTo>
                <a:lnTo>
                  <a:pt x="252" y="226"/>
                </a:lnTo>
                <a:lnTo>
                  <a:pt x="251" y="221"/>
                </a:lnTo>
                <a:lnTo>
                  <a:pt x="248" y="217"/>
                </a:lnTo>
                <a:lnTo>
                  <a:pt x="246" y="213"/>
                </a:lnTo>
                <a:lnTo>
                  <a:pt x="242" y="210"/>
                </a:lnTo>
                <a:lnTo>
                  <a:pt x="238" y="208"/>
                </a:lnTo>
                <a:lnTo>
                  <a:pt x="234" y="207"/>
                </a:lnTo>
                <a:lnTo>
                  <a:pt x="229" y="205"/>
                </a:lnTo>
                <a:lnTo>
                  <a:pt x="229" y="205"/>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417030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6236711" y="9076994"/>
            <a:ext cx="955796" cy="547688"/>
          </a:xfrm>
        </p:spPr>
        <p:txBody>
          <a:bodyPr/>
          <a:lstStyle/>
          <a:p>
            <a:fld id="{6D22F896-40B5-4ADD-8801-0D06FADFA095}" type="slidenum">
              <a:rPr lang="en-US" sz="2400" smtClean="0"/>
              <a:t>5</a:t>
            </a:fld>
            <a:endParaRPr lang="en-US" sz="2400" dirty="0"/>
          </a:p>
        </p:txBody>
      </p:sp>
      <p:grpSp>
        <p:nvGrpSpPr>
          <p:cNvPr id="9" name="组合 48"/>
          <p:cNvGrpSpPr/>
          <p:nvPr/>
        </p:nvGrpSpPr>
        <p:grpSpPr>
          <a:xfrm>
            <a:off x="13221246" y="541575"/>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1</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2219644" y="8160878"/>
            <a:ext cx="2951364" cy="1875755"/>
          </a:xfrm>
          <a:prstGeom prst="rect">
            <a:avLst/>
          </a:prstGeom>
        </p:spPr>
      </p:pic>
      <p:sp>
        <p:nvSpPr>
          <p:cNvPr id="13" name="矩形 12"/>
          <p:cNvSpPr/>
          <p:nvPr/>
        </p:nvSpPr>
        <p:spPr>
          <a:xfrm>
            <a:off x="1380368" y="1757379"/>
            <a:ext cx="5782617"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擔任營利事業之公司負責人或商業負責人，有無違反服務法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8635810" y="1704901"/>
            <a:ext cx="7907357" cy="11964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500"/>
              </a:lnSpc>
            </a:pPr>
            <a:r>
              <a:rPr lang="zh-TW" altLang="en-US" sz="3200" b="1" dirty="0">
                <a:solidFill>
                  <a:schemeClr val="tx1"/>
                </a:solidFill>
                <a:latin typeface="微軟正黑體" panose="020B0604030504040204" pitchFamily="34" charset="-120"/>
                <a:ea typeface="微軟正黑體" panose="020B0604030504040204" pitchFamily="34" charset="-120"/>
              </a:rPr>
              <a:t>營利事業之負責人、董事、監察人或其他相類似職務，包括哪些範圍</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16" name="圓角矩形 15"/>
          <p:cNvSpPr/>
          <p:nvPr/>
        </p:nvSpPr>
        <p:spPr>
          <a:xfrm>
            <a:off x="1575670" y="3254850"/>
            <a:ext cx="2211392" cy="77202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latin typeface="微軟正黑體" panose="020B0604030504040204" pitchFamily="34" charset="-120"/>
                <a:ea typeface="微軟正黑體" panose="020B0604030504040204" pitchFamily="34" charset="-120"/>
              </a:rPr>
              <a:t>是</a:t>
            </a:r>
            <a:r>
              <a:rPr lang="zh-TW" altLang="en-US" sz="2800" b="1" dirty="0">
                <a:solidFill>
                  <a:srgbClr val="FF0000"/>
                </a:solidFill>
                <a:latin typeface="微軟正黑體" panose="020B0604030504040204" pitchFamily="34" charset="-120"/>
                <a:ea typeface="微軟正黑體" panose="020B0604030504040204" pitchFamily="34" charset="-120"/>
              </a:rPr>
              <a:t>違法</a:t>
            </a:r>
            <a:r>
              <a:rPr lang="zh-TW" altLang="en-US" sz="2800" b="1" dirty="0">
                <a:solidFill>
                  <a:schemeClr val="tx1"/>
                </a:solidFill>
                <a:latin typeface="微軟正黑體" panose="020B0604030504040204" pitchFamily="34" charset="-120"/>
                <a:ea typeface="微軟正黑體" panose="020B0604030504040204" pitchFamily="34" charset="-120"/>
              </a:rPr>
              <a:t>的</a:t>
            </a:r>
          </a:p>
        </p:txBody>
      </p:sp>
      <p:sp>
        <p:nvSpPr>
          <p:cNvPr id="17" name="圓角矩形 16"/>
          <p:cNvSpPr/>
          <p:nvPr/>
        </p:nvSpPr>
        <p:spPr>
          <a:xfrm>
            <a:off x="1539929" y="4657768"/>
            <a:ext cx="5078129" cy="289257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但以下例外情形，不違反服務法：</a:t>
            </a:r>
            <a:r>
              <a:rPr lang="en-US" altLang="zh-TW" sz="2800" b="1" dirty="0">
                <a:solidFill>
                  <a:schemeClr val="tx1"/>
                </a:solidFill>
                <a:latin typeface="微軟正黑體" panose="020B0604030504040204" pitchFamily="34" charset="-120"/>
                <a:ea typeface="微軟正黑體" panose="020B0604030504040204" pitchFamily="34" charset="-120"/>
              </a:rPr>
              <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chemeClr val="tx1"/>
                </a:solidFill>
                <a:latin typeface="微軟正黑體" panose="020B0604030504040204" pitchFamily="34" charset="-120"/>
                <a:ea typeface="微軟正黑體" panose="020B0604030504040204" pitchFamily="34" charset="-120"/>
              </a:rPr>
              <a:t>經</a:t>
            </a: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指派代表官股</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en-US" altLang="zh-TW" sz="2800" b="1" dirty="0">
                <a:solidFill>
                  <a:schemeClr val="tx1"/>
                </a:solidFill>
                <a:latin typeface="微軟正黑體" panose="020B0604030504040204" pitchFamily="34" charset="-120"/>
                <a:ea typeface="微軟正黑體" panose="020B0604030504040204" pitchFamily="34" charset="-120"/>
              </a:rPr>
              <a:t>2.</a:t>
            </a:r>
            <a:r>
              <a:rPr lang="zh-TW" altLang="en-US" sz="2800" b="1" dirty="0">
                <a:solidFill>
                  <a:schemeClr val="tx1"/>
                </a:solidFill>
                <a:latin typeface="微軟正黑體" panose="020B0604030504040204" pitchFamily="34" charset="-120"/>
                <a:ea typeface="微軟正黑體" panose="020B0604030504040204" pitchFamily="34" charset="-120"/>
              </a:rPr>
              <a:t>經</a:t>
            </a: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遴薦兼任</a:t>
            </a:r>
            <a:r>
              <a:rPr lang="zh-TW" altLang="en-US" sz="2800" b="1" dirty="0">
                <a:solidFill>
                  <a:schemeClr val="tx1"/>
                </a:solidFill>
                <a:latin typeface="微軟正黑體" panose="020B0604030504040204" pitchFamily="34" charset="-120"/>
                <a:ea typeface="微軟正黑體" panose="020B0604030504040204" pitchFamily="34" charset="-120"/>
              </a:rPr>
              <a:t>政府直</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間</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接投資事業之董事、監察人或相類似職務</a:t>
            </a:r>
          </a:p>
        </p:txBody>
      </p:sp>
      <p:cxnSp>
        <p:nvCxnSpPr>
          <p:cNvPr id="21" name="肘形接點 20"/>
          <p:cNvCxnSpPr>
            <a:cxnSpLocks/>
            <a:stCxn id="38" idx="4"/>
            <a:endCxn id="17" idx="1"/>
          </p:cNvCxnSpPr>
          <p:nvPr/>
        </p:nvCxnSpPr>
        <p:spPr>
          <a:xfrm rot="16200000" flipH="1">
            <a:off x="-494592" y="4069533"/>
            <a:ext cx="3405031" cy="66401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圓角矩形 23"/>
          <p:cNvSpPr/>
          <p:nvPr/>
        </p:nvSpPr>
        <p:spPr>
          <a:xfrm>
            <a:off x="8740501" y="3124867"/>
            <a:ext cx="7440404" cy="118412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rgbClr val="FF0000"/>
                </a:solidFill>
                <a:latin typeface="微軟正黑體" panose="020B0604030504040204" pitchFamily="34" charset="-120"/>
                <a:ea typeface="微軟正黑體" panose="020B0604030504040204" pitchFamily="34" charset="-120"/>
              </a:rPr>
              <a:t>公司法</a:t>
            </a:r>
            <a:r>
              <a:rPr lang="zh-TW" altLang="en-US" sz="2800" b="1" dirty="0">
                <a:solidFill>
                  <a:schemeClr val="tx1"/>
                </a:solidFill>
                <a:latin typeface="微軟正黑體" panose="020B0604030504040204" pitchFamily="34" charset="-120"/>
                <a:ea typeface="微軟正黑體" panose="020B0604030504040204" pitchFamily="34" charset="-120"/>
              </a:rPr>
              <a:t>規定之公司負責人</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如有限公司、股份有限公司董事</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25" name="圓角矩形 24"/>
          <p:cNvSpPr/>
          <p:nvPr/>
        </p:nvSpPr>
        <p:spPr>
          <a:xfrm>
            <a:off x="8740501" y="4417375"/>
            <a:ext cx="7440404" cy="104136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2.</a:t>
            </a:r>
            <a:r>
              <a:rPr lang="zh-TW" altLang="en-US" sz="2600" b="1" dirty="0">
                <a:solidFill>
                  <a:srgbClr val="FF0000"/>
                </a:solidFill>
                <a:latin typeface="微軟正黑體" panose="020B0604030504040204" pitchFamily="34" charset="-120"/>
                <a:ea typeface="微軟正黑體" panose="020B0604030504040204" pitchFamily="34" charset="-120"/>
              </a:rPr>
              <a:t>商業登記法</a:t>
            </a:r>
            <a:r>
              <a:rPr lang="zh-TW" altLang="en-US" sz="2600" b="1" dirty="0">
                <a:solidFill>
                  <a:schemeClr val="tx1"/>
                </a:solidFill>
                <a:latin typeface="微軟正黑體" panose="020B0604030504040204" pitchFamily="34" charset="-120"/>
                <a:ea typeface="微軟正黑體" panose="020B0604030504040204" pitchFamily="34" charset="-120"/>
              </a:rPr>
              <a:t>規定之商業負責人</a:t>
            </a:r>
            <a:r>
              <a:rPr lang="en-US" altLang="zh-TW"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tx1"/>
                </a:solidFill>
                <a:latin typeface="微軟正黑體" panose="020B0604030504040204" pitchFamily="34" charset="-120"/>
                <a:ea typeface="微軟正黑體" panose="020B0604030504040204" pitchFamily="34" charset="-120"/>
              </a:rPr>
              <a:t>如合夥組織的執行業務合夥人</a:t>
            </a:r>
            <a:r>
              <a:rPr lang="en-US" altLang="zh-TW" sz="2600" b="1" dirty="0">
                <a:solidFill>
                  <a:schemeClr val="tx1"/>
                </a:solidFill>
                <a:latin typeface="微軟正黑體" panose="020B0604030504040204" pitchFamily="34" charset="-120"/>
                <a:ea typeface="微軟正黑體" panose="020B0604030504040204" pitchFamily="34" charset="-120"/>
              </a:rPr>
              <a:t>)</a:t>
            </a:r>
            <a:endParaRPr lang="zh-TW" altLang="en-US" sz="26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8699022" y="5586921"/>
            <a:ext cx="7509573" cy="14198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3.</a:t>
            </a:r>
            <a:r>
              <a:rPr lang="zh-TW" altLang="en-US" sz="2600" b="1" dirty="0">
                <a:solidFill>
                  <a:schemeClr val="tx1"/>
                </a:solidFill>
                <a:latin typeface="微軟正黑體" panose="020B0604030504040204" pitchFamily="34" charset="-120"/>
                <a:ea typeface="微軟正黑體" panose="020B0604030504040204" pitchFamily="34" charset="-120"/>
              </a:rPr>
              <a:t>依</a:t>
            </a:r>
            <a:r>
              <a:rPr lang="zh-TW" altLang="en-US" sz="2600" b="1" dirty="0">
                <a:solidFill>
                  <a:srgbClr val="FF0000"/>
                </a:solidFill>
                <a:latin typeface="微軟正黑體" panose="020B0604030504040204" pitchFamily="34" charset="-120"/>
                <a:ea typeface="微軟正黑體" panose="020B0604030504040204" pitchFamily="34" charset="-120"/>
              </a:rPr>
              <a:t>其他法令</a:t>
            </a:r>
            <a:r>
              <a:rPr lang="zh-TW" altLang="en-US" sz="2600" b="1" dirty="0">
                <a:solidFill>
                  <a:schemeClr val="tx1"/>
                </a:solidFill>
                <a:latin typeface="微軟正黑體" panose="020B0604030504040204" pitchFamily="34" charset="-120"/>
                <a:ea typeface="微軟正黑體" panose="020B0604030504040204" pitchFamily="34" charset="-120"/>
              </a:rPr>
              <a:t>擔任以營利為目的之事業負責人、董事、監察人</a:t>
            </a:r>
            <a:r>
              <a:rPr lang="en-US" altLang="zh-TW"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tx1"/>
                </a:solidFill>
                <a:latin typeface="微軟正黑體" panose="020B0604030504040204" pitchFamily="34" charset="-120"/>
                <a:ea typeface="微軟正黑體" panose="020B0604030504040204" pitchFamily="34" charset="-120"/>
              </a:rPr>
              <a:t>例如：</a:t>
            </a:r>
            <a:r>
              <a:rPr lang="zh-TW" altLang="en-US" sz="2600" b="1" dirty="0">
                <a:solidFill>
                  <a:schemeClr val="accent4">
                    <a:lumMod val="50000"/>
                  </a:schemeClr>
                </a:solidFill>
                <a:latin typeface="微軟正黑體" panose="020B0604030504040204" pitchFamily="34" charset="-120"/>
                <a:ea typeface="微軟正黑體" panose="020B0604030504040204" pitchFamily="34" charset="-120"/>
              </a:rPr>
              <a:t>民宿經營者</a:t>
            </a:r>
            <a:r>
              <a:rPr lang="zh-TW" altLang="en-US"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accent4">
                    <a:lumMod val="50000"/>
                  </a:schemeClr>
                </a:solidFill>
                <a:latin typeface="微軟正黑體" panose="020B0604030504040204" pitchFamily="34" charset="-120"/>
                <a:ea typeface="微軟正黑體" panose="020B0604030504040204" pitchFamily="34" charset="-120"/>
              </a:rPr>
              <a:t>金融控股公司</a:t>
            </a:r>
            <a:r>
              <a:rPr lang="zh-TW" altLang="en-US" sz="2600" b="1" dirty="0">
                <a:solidFill>
                  <a:schemeClr val="tx1"/>
                </a:solidFill>
                <a:latin typeface="微軟正黑體" panose="020B0604030504040204" pitchFamily="34" charset="-120"/>
                <a:ea typeface="微軟正黑體" panose="020B0604030504040204" pitchFamily="34" charset="-120"/>
              </a:rPr>
              <a:t>董事、監察人、總經理、副總經理、協理、經理</a:t>
            </a:r>
            <a:r>
              <a:rPr lang="en-US" altLang="zh-TW" sz="2600" b="1" dirty="0">
                <a:solidFill>
                  <a:schemeClr val="tx1"/>
                </a:solidFill>
                <a:latin typeface="微軟正黑體" panose="020B0604030504040204" pitchFamily="34" charset="-120"/>
                <a:ea typeface="微軟正黑體" panose="020B0604030504040204" pitchFamily="34" charset="-120"/>
              </a:rPr>
              <a:t>)</a:t>
            </a:r>
            <a:endParaRPr lang="zh-TW" altLang="en-US" sz="2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8662714" y="7189384"/>
            <a:ext cx="7647907" cy="1426288"/>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4.</a:t>
            </a:r>
            <a:r>
              <a:rPr lang="zh-TW" altLang="en-US" sz="2600" b="1" dirty="0">
                <a:solidFill>
                  <a:srgbClr val="FF0000"/>
                </a:solidFill>
                <a:latin typeface="微軟正黑體" panose="020B0604030504040204" pitchFamily="34" charset="-120"/>
                <a:ea typeface="微軟正黑體" panose="020B0604030504040204" pitchFamily="34" charset="-120"/>
              </a:rPr>
              <a:t>其他相類似職務</a:t>
            </a:r>
            <a:r>
              <a:rPr lang="zh-TW" altLang="en-US" sz="2600" b="1" dirty="0">
                <a:solidFill>
                  <a:schemeClr val="tx1"/>
                </a:solidFill>
                <a:latin typeface="微軟正黑體" panose="020B0604030504040204" pitchFamily="34" charset="-120"/>
                <a:ea typeface="微軟正黑體" panose="020B0604030504040204" pitchFamily="34" charset="-120"/>
              </a:rPr>
              <a:t>：指公司之非董事，而實質上執行董事業務或實質控制公司之人事、財務或業務經營而實質指揮董事執行業務者</a:t>
            </a:r>
          </a:p>
        </p:txBody>
      </p:sp>
      <p:cxnSp>
        <p:nvCxnSpPr>
          <p:cNvPr id="29" name="肘形接點 28"/>
          <p:cNvCxnSpPr>
            <a:cxnSpLocks/>
            <a:endCxn id="24" idx="1"/>
          </p:cNvCxnSpPr>
          <p:nvPr/>
        </p:nvCxnSpPr>
        <p:spPr>
          <a:xfrm rot="16200000" flipH="1">
            <a:off x="7876590" y="2853021"/>
            <a:ext cx="1046134" cy="6816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5" idx="1"/>
          </p:cNvCxnSpPr>
          <p:nvPr/>
        </p:nvCxnSpPr>
        <p:spPr>
          <a:xfrm rot="16200000" flipH="1">
            <a:off x="7765635" y="3963190"/>
            <a:ext cx="1275314" cy="67441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肘形接點 38"/>
          <p:cNvCxnSpPr>
            <a:cxnSpLocks/>
            <a:endCxn id="27" idx="1"/>
          </p:cNvCxnSpPr>
          <p:nvPr/>
        </p:nvCxnSpPr>
        <p:spPr>
          <a:xfrm rot="16200000" flipH="1">
            <a:off x="7465161" y="6704975"/>
            <a:ext cx="1798474" cy="59663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4" name="组合 36">
            <a:extLst>
              <a:ext uri="{FF2B5EF4-FFF2-40B4-BE49-F238E27FC236}">
                <a16:creationId xmlns:a16="http://schemas.microsoft.com/office/drawing/2014/main" id="{60D1609F-55A5-751A-EF56-A082B178AA6A}"/>
              </a:ext>
            </a:extLst>
          </p:cNvPr>
          <p:cNvGrpSpPr/>
          <p:nvPr/>
        </p:nvGrpSpPr>
        <p:grpSpPr>
          <a:xfrm>
            <a:off x="335636" y="1618458"/>
            <a:ext cx="1080564" cy="1080566"/>
            <a:chOff x="1488309" y="1572655"/>
            <a:chExt cx="1414094" cy="1414094"/>
          </a:xfrm>
        </p:grpSpPr>
        <p:grpSp>
          <p:nvGrpSpPr>
            <p:cNvPr id="36" name="组合 37">
              <a:extLst>
                <a:ext uri="{FF2B5EF4-FFF2-40B4-BE49-F238E27FC236}">
                  <a16:creationId xmlns:a16="http://schemas.microsoft.com/office/drawing/2014/main" id="{61FEC3BA-1240-3247-B1AA-21CECBE55A28}"/>
                </a:ext>
              </a:extLst>
            </p:cNvPr>
            <p:cNvGrpSpPr/>
            <p:nvPr/>
          </p:nvGrpSpPr>
          <p:grpSpPr>
            <a:xfrm>
              <a:off x="1488309" y="1572655"/>
              <a:ext cx="1414094" cy="1414094"/>
              <a:chOff x="3176810" y="2260013"/>
              <a:chExt cx="2641825" cy="2726239"/>
            </a:xfrm>
          </p:grpSpPr>
          <p:sp>
            <p:nvSpPr>
              <p:cNvPr id="38" name="椭圆 39">
                <a:extLst>
                  <a:ext uri="{FF2B5EF4-FFF2-40B4-BE49-F238E27FC236}">
                    <a16:creationId xmlns:a16="http://schemas.microsoft.com/office/drawing/2014/main" id="{E7C9A42A-BC3C-F37B-2727-4D1D2178603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40" name="椭圆 40">
                <a:extLst>
                  <a:ext uri="{FF2B5EF4-FFF2-40B4-BE49-F238E27FC236}">
                    <a16:creationId xmlns:a16="http://schemas.microsoft.com/office/drawing/2014/main" id="{2997F2B8-AEE9-B115-E1A5-A503BC898BAA}"/>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37" name="文本框 38">
              <a:extLst>
                <a:ext uri="{FF2B5EF4-FFF2-40B4-BE49-F238E27FC236}">
                  <a16:creationId xmlns:a16="http://schemas.microsoft.com/office/drawing/2014/main" id="{128F0B69-876C-6694-F8A3-C1A0E1C8E306}"/>
                </a:ext>
              </a:extLst>
            </p:cNvPr>
            <p:cNvSpPr txBox="1"/>
            <p:nvPr/>
          </p:nvSpPr>
          <p:spPr>
            <a:xfrm>
              <a:off x="1619421"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41" name="组合 36">
            <a:extLst>
              <a:ext uri="{FF2B5EF4-FFF2-40B4-BE49-F238E27FC236}">
                <a16:creationId xmlns:a16="http://schemas.microsoft.com/office/drawing/2014/main" id="{A7CC9740-03DB-9A95-00C4-0E85B2DC9144}"/>
              </a:ext>
            </a:extLst>
          </p:cNvPr>
          <p:cNvGrpSpPr/>
          <p:nvPr/>
        </p:nvGrpSpPr>
        <p:grpSpPr>
          <a:xfrm>
            <a:off x="7555246" y="1604903"/>
            <a:ext cx="1080564" cy="1080566"/>
            <a:chOff x="1488309" y="1572655"/>
            <a:chExt cx="1414094" cy="1414094"/>
          </a:xfrm>
        </p:grpSpPr>
        <p:grpSp>
          <p:nvGrpSpPr>
            <p:cNvPr id="42" name="组合 37">
              <a:extLst>
                <a:ext uri="{FF2B5EF4-FFF2-40B4-BE49-F238E27FC236}">
                  <a16:creationId xmlns:a16="http://schemas.microsoft.com/office/drawing/2014/main" id="{17658731-BA01-6DB5-14B5-79D9D88D5994}"/>
                </a:ext>
              </a:extLst>
            </p:cNvPr>
            <p:cNvGrpSpPr/>
            <p:nvPr/>
          </p:nvGrpSpPr>
          <p:grpSpPr>
            <a:xfrm>
              <a:off x="1488309" y="1572655"/>
              <a:ext cx="1414094" cy="1414094"/>
              <a:chOff x="3176810" y="2260013"/>
              <a:chExt cx="2641825" cy="2726239"/>
            </a:xfrm>
          </p:grpSpPr>
          <p:sp>
            <p:nvSpPr>
              <p:cNvPr id="44" name="椭圆 39">
                <a:extLst>
                  <a:ext uri="{FF2B5EF4-FFF2-40B4-BE49-F238E27FC236}">
                    <a16:creationId xmlns:a16="http://schemas.microsoft.com/office/drawing/2014/main" id="{BE4605DA-CD47-3E6B-1CF7-D59EDFEE6CA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45" name="椭圆 40">
                <a:extLst>
                  <a:ext uri="{FF2B5EF4-FFF2-40B4-BE49-F238E27FC236}">
                    <a16:creationId xmlns:a16="http://schemas.microsoft.com/office/drawing/2014/main" id="{CA7297F5-B178-7B1C-282B-37F741FDF33E}"/>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43" name="文本框 38">
              <a:extLst>
                <a:ext uri="{FF2B5EF4-FFF2-40B4-BE49-F238E27FC236}">
                  <a16:creationId xmlns:a16="http://schemas.microsoft.com/office/drawing/2014/main" id="{D63409B9-9239-2E3B-F4B5-1AA76107E9CD}"/>
                </a:ext>
              </a:extLst>
            </p:cNvPr>
            <p:cNvSpPr txBox="1"/>
            <p:nvPr/>
          </p:nvSpPr>
          <p:spPr>
            <a:xfrm>
              <a:off x="1619421"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52" name="直線單箭頭接點 51"/>
          <p:cNvCxnSpPr/>
          <p:nvPr/>
        </p:nvCxnSpPr>
        <p:spPr>
          <a:xfrm flipV="1">
            <a:off x="840176" y="3640668"/>
            <a:ext cx="699753" cy="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肘形接點 54"/>
          <p:cNvCxnSpPr/>
          <p:nvPr/>
        </p:nvCxnSpPr>
        <p:spPr>
          <a:xfrm rot="16200000" flipH="1">
            <a:off x="7781399" y="5222739"/>
            <a:ext cx="1165998" cy="596631"/>
          </a:xfrm>
          <a:prstGeom prst="bentConnector3">
            <a:avLst>
              <a:gd name="adj1" fmla="val 10150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66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a:xfrm>
            <a:off x="15877988" y="9043141"/>
            <a:ext cx="1146323" cy="547688"/>
          </a:xfrm>
        </p:spPr>
        <p:txBody>
          <a:bodyPr/>
          <a:lstStyle/>
          <a:p>
            <a:fld id="{6D22F896-40B5-4ADD-8801-0D06FADFA095}" type="slidenum">
              <a:rPr lang="en-US" sz="2400" smtClean="0"/>
              <a:t>6</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1(</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239363" y="7919774"/>
            <a:ext cx="2951364" cy="1875755"/>
          </a:xfrm>
          <a:prstGeom prst="rect">
            <a:avLst/>
          </a:prstGeom>
        </p:spPr>
      </p:pic>
      <p:sp>
        <p:nvSpPr>
          <p:cNvPr id="14" name="矩形 13"/>
          <p:cNvSpPr/>
          <p:nvPr/>
        </p:nvSpPr>
        <p:spPr>
          <a:xfrm>
            <a:off x="3760631" y="1812984"/>
            <a:ext cx="8365720"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如果有擔任營利事業之負責人、董事、監察人或其他相類似職務，該怎麼辦</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3760631" y="3524369"/>
            <a:ext cx="9787945" cy="1359864"/>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初任人員：</a:t>
            </a:r>
            <a:r>
              <a:rPr lang="zh-TW" altLang="en-US" sz="2800" b="1" dirty="0">
                <a:solidFill>
                  <a:schemeClr val="tx1"/>
                </a:solidFill>
                <a:latin typeface="微軟正黑體" panose="020B0604030504040204" pitchFamily="34" charset="-120"/>
                <a:ea typeface="微軟正黑體" panose="020B0604030504040204" pitchFamily="34" charset="-120"/>
              </a:rPr>
              <a:t>至遲應於就</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到</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職時提出書面辭職，於</a:t>
            </a:r>
            <a:r>
              <a:rPr lang="en-US" altLang="zh-TW" sz="2800" b="1" dirty="0">
                <a:solidFill>
                  <a:schemeClr val="accent6">
                    <a:lumMod val="50000"/>
                  </a:schemeClr>
                </a:solidFill>
                <a:latin typeface="微軟正黑體" panose="020B0604030504040204" pitchFamily="34" charset="-120"/>
                <a:ea typeface="微軟正黑體" panose="020B0604030504040204" pitchFamily="34" charset="-120"/>
              </a:rPr>
              <a:t>3</a:t>
            </a: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rPr>
              <a:t>個月內完成解任登記</a:t>
            </a:r>
            <a:r>
              <a:rPr lang="zh-TW" altLang="en-US" sz="2800" b="1" dirty="0">
                <a:solidFill>
                  <a:schemeClr val="tx1"/>
                </a:solidFill>
                <a:latin typeface="微軟正黑體" panose="020B0604030504040204" pitchFamily="34" charset="-120"/>
                <a:ea typeface="微軟正黑體" panose="020B0604030504040204" pitchFamily="34" charset="-120"/>
              </a:rPr>
              <a:t>，並向服務機關繳交證明文件</a:t>
            </a:r>
          </a:p>
        </p:txBody>
      </p:sp>
      <p:sp>
        <p:nvSpPr>
          <p:cNvPr id="27" name="圓角矩形 26"/>
          <p:cNvSpPr/>
          <p:nvPr/>
        </p:nvSpPr>
        <p:spPr>
          <a:xfrm>
            <a:off x="3773510" y="5180299"/>
            <a:ext cx="9968249" cy="147123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現職人員</a:t>
            </a:r>
            <a:r>
              <a:rPr lang="zh-TW" altLang="en-US" sz="2800" b="1" dirty="0">
                <a:solidFill>
                  <a:schemeClr val="tx1"/>
                </a:solidFill>
                <a:latin typeface="微軟正黑體" panose="020B0604030504040204" pitchFamily="34" charset="-120"/>
                <a:ea typeface="微軟正黑體" panose="020B0604030504040204" pitchFamily="34" charset="-120"/>
              </a:rPr>
              <a:t>：可能已經違反服務法第</a:t>
            </a:r>
            <a:r>
              <a:rPr lang="en-US" altLang="zh-TW" sz="2800" b="1" dirty="0">
                <a:solidFill>
                  <a:schemeClr val="tx1"/>
                </a:solidFill>
                <a:latin typeface="微軟正黑體" panose="020B0604030504040204" pitchFamily="34" charset="-120"/>
                <a:ea typeface="微軟正黑體" panose="020B0604030504040204" pitchFamily="34" charset="-120"/>
              </a:rPr>
              <a:t>14</a:t>
            </a:r>
            <a:r>
              <a:rPr lang="zh-TW" altLang="en-US" sz="2800" b="1" dirty="0">
                <a:solidFill>
                  <a:schemeClr val="tx1"/>
                </a:solidFill>
                <a:latin typeface="微軟正黑體" panose="020B0604030504040204" pitchFamily="34" charset="-120"/>
                <a:ea typeface="微軟正黑體" panose="020B0604030504040204" pitchFamily="34" charset="-120"/>
              </a:rPr>
              <a:t>條規定，請洽人事單位協助依法處理</a:t>
            </a:r>
          </a:p>
        </p:txBody>
      </p:sp>
      <p:cxnSp>
        <p:nvCxnSpPr>
          <p:cNvPr id="29" name="肘形接點 28"/>
          <p:cNvCxnSpPr>
            <a:endCxn id="26" idx="1"/>
          </p:cNvCxnSpPr>
          <p:nvPr/>
        </p:nvCxnSpPr>
        <p:spPr>
          <a:xfrm rot="16200000" flipH="1">
            <a:off x="2647007" y="3090676"/>
            <a:ext cx="1409093" cy="8181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p:nvPr/>
        </p:nvCxnSpPr>
        <p:spPr>
          <a:xfrm rot="16200000" flipH="1">
            <a:off x="2603249" y="4543531"/>
            <a:ext cx="1496611" cy="818154"/>
          </a:xfrm>
          <a:prstGeom prst="bentConnector3">
            <a:avLst>
              <a:gd name="adj1" fmla="val 100155"/>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 name="组合 36">
            <a:extLst>
              <a:ext uri="{FF2B5EF4-FFF2-40B4-BE49-F238E27FC236}">
                <a16:creationId xmlns:a16="http://schemas.microsoft.com/office/drawing/2014/main" id="{A1E2F8DB-AA5F-A4DB-971B-0287A5094A6F}"/>
              </a:ext>
            </a:extLst>
          </p:cNvPr>
          <p:cNvGrpSpPr/>
          <p:nvPr/>
        </p:nvGrpSpPr>
        <p:grpSpPr>
          <a:xfrm>
            <a:off x="2473653" y="1764327"/>
            <a:ext cx="1080564" cy="1080566"/>
            <a:chOff x="1488309" y="1572655"/>
            <a:chExt cx="1414094" cy="1414094"/>
          </a:xfrm>
        </p:grpSpPr>
        <p:grpSp>
          <p:nvGrpSpPr>
            <p:cNvPr id="6" name="组合 37">
              <a:extLst>
                <a:ext uri="{FF2B5EF4-FFF2-40B4-BE49-F238E27FC236}">
                  <a16:creationId xmlns:a16="http://schemas.microsoft.com/office/drawing/2014/main" id="{4F68F15C-5569-6334-DA57-61516732BE0A}"/>
                </a:ext>
              </a:extLst>
            </p:cNvPr>
            <p:cNvGrpSpPr/>
            <p:nvPr/>
          </p:nvGrpSpPr>
          <p:grpSpPr>
            <a:xfrm>
              <a:off x="1488309" y="1572655"/>
              <a:ext cx="1414094" cy="1414094"/>
              <a:chOff x="3176810" y="2260013"/>
              <a:chExt cx="2641825" cy="2726239"/>
            </a:xfrm>
          </p:grpSpPr>
          <p:sp>
            <p:nvSpPr>
              <p:cNvPr id="8" name="椭圆 39">
                <a:extLst>
                  <a:ext uri="{FF2B5EF4-FFF2-40B4-BE49-F238E27FC236}">
                    <a16:creationId xmlns:a16="http://schemas.microsoft.com/office/drawing/2014/main" id="{CE904513-B2C1-76E7-918C-72EEDB24C46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id="{FE23DA40-E5C0-8632-F936-BBAF7F7E5B6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7" name="文本框 38">
              <a:extLst>
                <a:ext uri="{FF2B5EF4-FFF2-40B4-BE49-F238E27FC236}">
                  <a16:creationId xmlns:a16="http://schemas.microsoft.com/office/drawing/2014/main" id="{6BF257EE-8520-52B4-1A3D-70D614596D9E}"/>
                </a:ext>
              </a:extLst>
            </p:cNvPr>
            <p:cNvSpPr txBox="1"/>
            <p:nvPr/>
          </p:nvSpPr>
          <p:spPr>
            <a:xfrm>
              <a:off x="1619421" y="1835410"/>
              <a:ext cx="1095466"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pic>
        <p:nvPicPr>
          <p:cNvPr id="15" name="圖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7477" y="6107505"/>
            <a:ext cx="4540485" cy="3360052"/>
          </a:xfrm>
          <a:prstGeom prst="rect">
            <a:avLst/>
          </a:prstGeom>
        </p:spPr>
      </p:pic>
    </p:spTree>
    <p:extLst>
      <p:ext uri="{BB962C8B-B14F-4D97-AF65-F5344CB8AC3E}">
        <p14:creationId xmlns:p14="http://schemas.microsoft.com/office/powerpoint/2010/main" val="32127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428327" y="8999225"/>
            <a:ext cx="1146323" cy="547688"/>
          </a:xfrm>
        </p:spPr>
        <p:txBody>
          <a:bodyPr/>
          <a:lstStyle/>
          <a:p>
            <a:fld id="{6D22F896-40B5-4ADD-8801-0D06FADFA095}" type="slidenum">
              <a:rPr lang="en-US" sz="2400" smtClean="0"/>
              <a:t>7</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2</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326465" y="7389410"/>
            <a:ext cx="2951364" cy="1875755"/>
          </a:xfrm>
          <a:prstGeom prst="rect">
            <a:avLst/>
          </a:prstGeom>
        </p:spPr>
      </p:pic>
      <p:sp>
        <p:nvSpPr>
          <p:cNvPr id="14" name="矩形 13"/>
          <p:cNvSpPr/>
          <p:nvPr/>
        </p:nvSpPr>
        <p:spPr>
          <a:xfrm>
            <a:off x="3074592" y="1754339"/>
            <a:ext cx="12611277"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本項所稱「所任職務具有直接監督或管理權限」的定義為何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3283553" y="3056556"/>
            <a:ext cx="6542467" cy="17597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所任職務</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以公務員所任</a:t>
            </a:r>
            <a:r>
              <a:rPr lang="zh-TW" altLang="en-US" sz="2800" b="1" dirty="0">
                <a:solidFill>
                  <a:srgbClr val="7030A0"/>
                </a:solidFill>
                <a:latin typeface="微軟正黑體" panose="020B0604030504040204" pitchFamily="34" charset="-120"/>
                <a:ea typeface="微軟正黑體" panose="020B0604030504040204" pitchFamily="34" charset="-120"/>
              </a:rPr>
              <a:t>本職職務</a:t>
            </a:r>
            <a:r>
              <a:rPr lang="zh-TW" altLang="en-US" sz="2800" b="1" dirty="0">
                <a:solidFill>
                  <a:schemeClr val="tx1"/>
                </a:solidFill>
                <a:latin typeface="微軟正黑體" panose="020B0604030504040204" pitchFamily="34" charset="-120"/>
                <a:ea typeface="微軟正黑體" panose="020B0604030504040204" pitchFamily="34" charset="-120"/>
              </a:rPr>
              <a:t>為限，尚不及於兼任職務；惟仍應注意利益衝突之迴避</a:t>
            </a:r>
          </a:p>
        </p:txBody>
      </p:sp>
      <p:sp>
        <p:nvSpPr>
          <p:cNvPr id="27" name="圓角矩形 26"/>
          <p:cNvSpPr/>
          <p:nvPr/>
        </p:nvSpPr>
        <p:spPr>
          <a:xfrm>
            <a:off x="3296432" y="5269293"/>
            <a:ext cx="6619740" cy="3102682"/>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直接監督或管理</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指填表人所任職機關</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構</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為該營利事業之</a:t>
            </a:r>
            <a:r>
              <a:rPr lang="zh-TW" altLang="en-US" sz="2800" b="1" u="sng" dirty="0">
                <a:solidFill>
                  <a:schemeClr val="tx1"/>
                </a:solidFill>
                <a:latin typeface="微軟正黑體" panose="020B0604030504040204" pitchFamily="34" charset="-120"/>
                <a:ea typeface="微軟正黑體" panose="020B0604030504040204" pitchFamily="34" charset="-120"/>
              </a:rPr>
              <a:t>目的事業主管機關</a:t>
            </a:r>
            <a:r>
              <a:rPr lang="zh-TW" altLang="en-US" sz="2800" b="1" dirty="0">
                <a:solidFill>
                  <a:schemeClr val="tx1"/>
                </a:solidFill>
                <a:latin typeface="微軟正黑體" panose="020B0604030504040204" pitchFamily="34" charset="-120"/>
                <a:ea typeface="微軟正黑體" panose="020B0604030504040204" pitchFamily="34" charset="-120"/>
              </a:rPr>
              <a:t>，且填表人所任職務</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或即將擔任的職務</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，是對於該營利事業具有監督、管理、准駁或裁罰等權限的承辦人或各級審核人員</a:t>
            </a:r>
          </a:p>
        </p:txBody>
      </p:sp>
      <p:cxnSp>
        <p:nvCxnSpPr>
          <p:cNvPr id="29" name="肘形接點 28"/>
          <p:cNvCxnSpPr>
            <a:cxnSpLocks/>
          </p:cNvCxnSpPr>
          <p:nvPr/>
        </p:nvCxnSpPr>
        <p:spPr>
          <a:xfrm rot="16200000" flipH="1">
            <a:off x="2138813" y="2895000"/>
            <a:ext cx="1490994" cy="798486"/>
          </a:xfrm>
          <a:prstGeom prst="bentConnector3">
            <a:avLst>
              <a:gd name="adj1" fmla="val 102175"/>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直線圖說文字 1 (加上框線和強調線) 6"/>
          <p:cNvSpPr/>
          <p:nvPr/>
        </p:nvSpPr>
        <p:spPr>
          <a:xfrm>
            <a:off x="10857216" y="3440624"/>
            <a:ext cx="5588544" cy="5332336"/>
          </a:xfrm>
          <a:prstGeom prst="accentBorderCallout1">
            <a:avLst>
              <a:gd name="adj1" fmla="val 9604"/>
              <a:gd name="adj2" fmla="val -4734"/>
              <a:gd name="adj3" fmla="val 86438"/>
              <a:gd name="adj4" fmla="val -18639"/>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altLang="zh-TW" sz="2400" b="1" dirty="0">
                <a:solidFill>
                  <a:schemeClr val="bg1"/>
                </a:solidFill>
                <a:latin typeface="微軟正黑體" panose="020B0604030504040204" pitchFamily="34" charset="-120"/>
                <a:ea typeface="微軟正黑體" panose="020B0604030504040204" pitchFamily="34" charset="-120"/>
              </a:rPr>
              <a:t>※</a:t>
            </a:r>
            <a:r>
              <a:rPr lang="zh-TW" altLang="en-US" sz="2400" b="1" u="sng" dirty="0">
                <a:solidFill>
                  <a:schemeClr val="bg1"/>
                </a:solidFill>
                <a:latin typeface="微軟正黑體" panose="020B0604030504040204" pitchFamily="34" charset="-120"/>
                <a:ea typeface="微軟正黑體" panose="020B0604030504040204" pitchFamily="34" charset="-120"/>
              </a:rPr>
              <a:t>目的事業主管機關</a:t>
            </a:r>
            <a:r>
              <a:rPr lang="zh-TW" altLang="en-US" sz="2400" b="1" dirty="0">
                <a:solidFill>
                  <a:schemeClr val="bg1"/>
                </a:solidFill>
                <a:latin typeface="微軟正黑體" panose="020B0604030504040204" pitchFamily="34" charset="-120"/>
                <a:ea typeface="微軟正黑體" panose="020B0604030504040204" pitchFamily="34" charset="-120"/>
              </a:rPr>
              <a:t>：參酌經濟部</a:t>
            </a:r>
            <a:r>
              <a:rPr lang="en-US" altLang="zh-TW" sz="2400" b="1" dirty="0">
                <a:solidFill>
                  <a:schemeClr val="bg1"/>
                </a:solidFill>
                <a:latin typeface="微軟正黑體" panose="020B0604030504040204" pitchFamily="34" charset="-120"/>
                <a:ea typeface="微軟正黑體" panose="020B0604030504040204" pitchFamily="34" charset="-120"/>
              </a:rPr>
              <a:t>79</a:t>
            </a:r>
            <a:r>
              <a:rPr lang="zh-TW" altLang="en-US" sz="2400" b="1" dirty="0">
                <a:solidFill>
                  <a:schemeClr val="bg1"/>
                </a:solidFill>
                <a:latin typeface="微軟正黑體" panose="020B0604030504040204" pitchFamily="34" charset="-120"/>
                <a:ea typeface="微軟正黑體" panose="020B0604030504040204" pitchFamily="34" charset="-120"/>
              </a:rPr>
              <a:t>年</a:t>
            </a:r>
            <a:r>
              <a:rPr lang="en-US" altLang="zh-TW" sz="2400" b="1" dirty="0">
                <a:solidFill>
                  <a:schemeClr val="bg1"/>
                </a:solidFill>
                <a:latin typeface="微軟正黑體" panose="020B0604030504040204" pitchFamily="34" charset="-120"/>
                <a:ea typeface="微軟正黑體" panose="020B0604030504040204" pitchFamily="34" charset="-120"/>
              </a:rPr>
              <a:t>9</a:t>
            </a:r>
            <a:r>
              <a:rPr lang="zh-TW" altLang="en-US" sz="2400" b="1" dirty="0">
                <a:solidFill>
                  <a:schemeClr val="bg1"/>
                </a:solidFill>
                <a:latin typeface="微軟正黑體" panose="020B0604030504040204" pitchFamily="34" charset="-120"/>
                <a:ea typeface="微軟正黑體" panose="020B0604030504040204" pitchFamily="34" charset="-120"/>
              </a:rPr>
              <a:t>月</a:t>
            </a:r>
            <a:r>
              <a:rPr lang="en-US" altLang="zh-TW" sz="2400" b="1" dirty="0">
                <a:solidFill>
                  <a:schemeClr val="bg1"/>
                </a:solidFill>
                <a:latin typeface="微軟正黑體" panose="020B0604030504040204" pitchFamily="34" charset="-120"/>
                <a:ea typeface="微軟正黑體" panose="020B0604030504040204" pitchFamily="34" charset="-120"/>
              </a:rPr>
              <a:t>26</a:t>
            </a:r>
            <a:r>
              <a:rPr lang="zh-TW" altLang="en-US" sz="2400" b="1" dirty="0">
                <a:solidFill>
                  <a:schemeClr val="bg1"/>
                </a:solidFill>
                <a:latin typeface="微軟正黑體" panose="020B0604030504040204" pitchFamily="34" charset="-120"/>
                <a:ea typeface="微軟正黑體" panose="020B0604030504040204" pitchFamily="34" charset="-120"/>
              </a:rPr>
              <a:t>日商字第</a:t>
            </a:r>
            <a:r>
              <a:rPr lang="en-US" altLang="zh-TW" sz="2400" b="1" dirty="0">
                <a:solidFill>
                  <a:schemeClr val="bg1"/>
                </a:solidFill>
                <a:latin typeface="微軟正黑體" panose="020B0604030504040204" pitchFamily="34" charset="-120"/>
                <a:ea typeface="微軟正黑體" panose="020B0604030504040204" pitchFamily="34" charset="-120"/>
              </a:rPr>
              <a:t>216925</a:t>
            </a:r>
            <a:r>
              <a:rPr lang="zh-TW" altLang="en-US" sz="2400" b="1" dirty="0">
                <a:solidFill>
                  <a:schemeClr val="bg1"/>
                </a:solidFill>
                <a:latin typeface="微軟正黑體" panose="020B0604030504040204" pitchFamily="34" charset="-120"/>
                <a:ea typeface="微軟正黑體" panose="020B0604030504040204" pitchFamily="34" charset="-120"/>
              </a:rPr>
              <a:t>號函規定，如公司所經營之事業屬公司法第</a:t>
            </a:r>
            <a:r>
              <a:rPr lang="en-US" altLang="zh-TW" sz="2400" b="1" dirty="0">
                <a:solidFill>
                  <a:schemeClr val="bg1"/>
                </a:solidFill>
                <a:latin typeface="微軟正黑體" panose="020B0604030504040204" pitchFamily="34" charset="-120"/>
                <a:ea typeface="微軟正黑體" panose="020B0604030504040204" pitchFamily="34" charset="-120"/>
              </a:rPr>
              <a:t>17</a:t>
            </a:r>
            <a:r>
              <a:rPr lang="zh-TW" altLang="en-US" sz="2400" b="1" dirty="0">
                <a:solidFill>
                  <a:schemeClr val="bg1"/>
                </a:solidFill>
                <a:latin typeface="微軟正黑體" panose="020B0604030504040204" pitchFamily="34" charset="-120"/>
                <a:ea typeface="微軟正黑體" panose="020B0604030504040204" pitchFamily="34" charset="-120"/>
              </a:rPr>
              <a:t>條所定</a:t>
            </a:r>
            <a:r>
              <a:rPr lang="zh-TW" altLang="en-US" sz="2400" b="1" dirty="0">
                <a:solidFill>
                  <a:srgbClr val="FFFF00"/>
                </a:solidFill>
                <a:latin typeface="微軟正黑體" panose="020B0604030504040204" pitchFamily="34" charset="-120"/>
                <a:ea typeface="微軟正黑體" panose="020B0604030504040204" pitchFamily="34" charset="-120"/>
              </a:rPr>
              <a:t>應經政府許可之業務</a:t>
            </a:r>
            <a:r>
              <a:rPr lang="zh-TW" altLang="en-US" sz="2400" b="1" dirty="0">
                <a:solidFill>
                  <a:schemeClr val="bg1"/>
                </a:solidFill>
                <a:latin typeface="微軟正黑體" panose="020B0604030504040204" pitchFamily="34" charset="-120"/>
                <a:ea typeface="微軟正黑體" panose="020B0604030504040204" pitchFamily="34" charset="-120"/>
              </a:rPr>
              <a:t>者，係以該項</a:t>
            </a:r>
            <a:r>
              <a:rPr lang="zh-TW" altLang="en-US" sz="2400" b="1" dirty="0">
                <a:solidFill>
                  <a:srgbClr val="FFFF00"/>
                </a:solidFill>
                <a:latin typeface="微軟正黑體" panose="020B0604030504040204" pitchFamily="34" charset="-120"/>
                <a:ea typeface="微軟正黑體" panose="020B0604030504040204" pitchFamily="34" charset="-120"/>
              </a:rPr>
              <a:t>許可法令之主管機關</a:t>
            </a:r>
            <a:r>
              <a:rPr lang="zh-TW" altLang="en-US" sz="2400" b="1" dirty="0">
                <a:solidFill>
                  <a:schemeClr val="bg1"/>
                </a:solidFill>
                <a:latin typeface="微軟正黑體" panose="020B0604030504040204" pitchFamily="34" charset="-120"/>
                <a:ea typeface="微軟正黑體" panose="020B0604030504040204" pitchFamily="34" charset="-120"/>
              </a:rPr>
              <a:t>為其目的事業主管機關；非前述許可事業，惟業務之經營</a:t>
            </a:r>
            <a:r>
              <a:rPr lang="zh-TW" altLang="en-US" sz="2400" b="1" dirty="0">
                <a:solidFill>
                  <a:srgbClr val="FFC000"/>
                </a:solidFill>
                <a:latin typeface="微軟正黑體" panose="020B0604030504040204" pitchFamily="34" charset="-120"/>
                <a:ea typeface="微軟正黑體" panose="020B0604030504040204" pitchFamily="34" charset="-120"/>
              </a:rPr>
              <a:t>另有專業管理法令</a:t>
            </a:r>
            <a:r>
              <a:rPr lang="zh-TW" altLang="en-US" sz="2400" b="1" dirty="0">
                <a:solidFill>
                  <a:schemeClr val="bg1"/>
                </a:solidFill>
                <a:latin typeface="微軟正黑體" panose="020B0604030504040204" pitchFamily="34" charset="-120"/>
                <a:ea typeface="微軟正黑體" panose="020B0604030504040204" pitchFamily="34" charset="-120"/>
              </a:rPr>
              <a:t>者，則以</a:t>
            </a:r>
            <a:r>
              <a:rPr lang="zh-TW" altLang="en-US" sz="2400" b="1" dirty="0">
                <a:solidFill>
                  <a:srgbClr val="FFC000"/>
                </a:solidFill>
                <a:latin typeface="微軟正黑體" panose="020B0604030504040204" pitchFamily="34" charset="-120"/>
                <a:ea typeface="微軟正黑體" panose="020B0604030504040204" pitchFamily="34" charset="-120"/>
              </a:rPr>
              <a:t>該專業管理法令之主管機關</a:t>
            </a:r>
            <a:r>
              <a:rPr lang="zh-TW" altLang="en-US" sz="2400" b="1" dirty="0">
                <a:solidFill>
                  <a:schemeClr val="bg1"/>
                </a:solidFill>
                <a:latin typeface="微軟正黑體" panose="020B0604030504040204" pitchFamily="34" charset="-120"/>
                <a:ea typeface="微軟正黑體" panose="020B0604030504040204" pitchFamily="34" charset="-120"/>
              </a:rPr>
              <a:t>為其目的事業主管機關。</a:t>
            </a:r>
          </a:p>
        </p:txBody>
      </p:sp>
      <p:grpSp>
        <p:nvGrpSpPr>
          <p:cNvPr id="15" name="组合 36">
            <a:extLst>
              <a:ext uri="{FF2B5EF4-FFF2-40B4-BE49-F238E27FC236}">
                <a16:creationId xmlns:a16="http://schemas.microsoft.com/office/drawing/2014/main" id="{4CAFAB48-EB9A-DC9D-CF55-0B38CE86E13D}"/>
              </a:ext>
            </a:extLst>
          </p:cNvPr>
          <p:cNvGrpSpPr/>
          <p:nvPr/>
        </p:nvGrpSpPr>
        <p:grpSpPr>
          <a:xfrm>
            <a:off x="1944783" y="1468180"/>
            <a:ext cx="1080564" cy="1080566"/>
            <a:chOff x="1488309" y="1572655"/>
            <a:chExt cx="1414094" cy="1414094"/>
          </a:xfrm>
        </p:grpSpPr>
        <p:grpSp>
          <p:nvGrpSpPr>
            <p:cNvPr id="16" name="组合 37">
              <a:extLst>
                <a:ext uri="{FF2B5EF4-FFF2-40B4-BE49-F238E27FC236}">
                  <a16:creationId xmlns:a16="http://schemas.microsoft.com/office/drawing/2014/main" id="{2CAEE029-B2E0-7FC6-F9A6-2E780E5160F6}"/>
                </a:ext>
              </a:extLst>
            </p:cNvPr>
            <p:cNvGrpSpPr/>
            <p:nvPr/>
          </p:nvGrpSpPr>
          <p:grpSpPr>
            <a:xfrm>
              <a:off x="1488309" y="1572655"/>
              <a:ext cx="1414094" cy="1414094"/>
              <a:chOff x="3176810" y="2260013"/>
              <a:chExt cx="2641825" cy="2726239"/>
            </a:xfrm>
          </p:grpSpPr>
          <p:sp>
            <p:nvSpPr>
              <p:cNvPr id="18" name="椭圆 39">
                <a:extLst>
                  <a:ext uri="{FF2B5EF4-FFF2-40B4-BE49-F238E27FC236}">
                    <a16:creationId xmlns:a16="http://schemas.microsoft.com/office/drawing/2014/main" id="{C699A57D-46AD-EBDD-61F6-007B0C2E0C13}"/>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9" name="椭圆 40">
                <a:extLst>
                  <a:ext uri="{FF2B5EF4-FFF2-40B4-BE49-F238E27FC236}">
                    <a16:creationId xmlns:a16="http://schemas.microsoft.com/office/drawing/2014/main" id="{2BD73F84-1150-48A0-51AA-ED918A9A2B9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7" name="文本框 38">
              <a:extLst>
                <a:ext uri="{FF2B5EF4-FFF2-40B4-BE49-F238E27FC236}">
                  <a16:creationId xmlns:a16="http://schemas.microsoft.com/office/drawing/2014/main" id="{170B47BC-CF61-0BA1-8988-6187DC455AF4}"/>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2.1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23" name="肘形接點 22"/>
          <p:cNvCxnSpPr/>
          <p:nvPr/>
        </p:nvCxnSpPr>
        <p:spPr>
          <a:xfrm rot="16200000" flipH="1">
            <a:off x="1335291" y="5189516"/>
            <a:ext cx="3098039" cy="798486"/>
          </a:xfrm>
          <a:prstGeom prst="bentConnector3">
            <a:avLst>
              <a:gd name="adj1" fmla="val 99339"/>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41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0591936" y="7772221"/>
            <a:ext cx="6833179" cy="547688"/>
          </a:xfrm>
        </p:spPr>
        <p:txBody>
          <a:bodyPr/>
          <a:lstStyle/>
          <a:p>
            <a:r>
              <a:rPr lang="zh-TW" altLang="en-US" sz="2800" b="1" dirty="0">
                <a:solidFill>
                  <a:srgbClr val="C00000"/>
                </a:solidFill>
                <a:latin typeface="微軟正黑體" panose="020B0604030504040204" pitchFamily="34" charset="-120"/>
                <a:ea typeface="微軟正黑體" panose="020B0604030504040204" pitchFamily="34" charset="-120"/>
                <a:cs typeface="全字庫正楷體 Ext-B" panose="03000500000000000000" pitchFamily="66" charset="-120"/>
                <a:sym typeface="Wingdings 2" panose="05020102010507070707" pitchFamily="18" charset="2"/>
              </a:rPr>
              <a:t></a:t>
            </a:r>
            <a:r>
              <a:rPr lang="zh-TW" altLang="en-US" sz="2800" b="1" dirty="0">
                <a:latin typeface="微軟正黑體" panose="020B0604030504040204" pitchFamily="34" charset="-120"/>
                <a:ea typeface="微軟正黑體" panose="020B0604030504040204" pitchFamily="34" charset="-120"/>
                <a:cs typeface="全字庫正楷體 Ext-B" panose="03000500000000000000" pitchFamily="66" charset="-120"/>
              </a:rPr>
              <a:t>投資限制的目的：避免公務員利用職務之便，進行不法投資行為</a:t>
            </a:r>
            <a:endParaRPr lang="en-US" sz="2800" b="1"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a:xfrm>
            <a:off x="15905406" y="8917903"/>
            <a:ext cx="1146323" cy="547688"/>
          </a:xfrm>
        </p:spPr>
        <p:txBody>
          <a:bodyPr/>
          <a:lstStyle/>
          <a:p>
            <a:fld id="{6D22F896-40B5-4ADD-8801-0D06FADFA095}" type="slidenum">
              <a:rPr lang="en-US" sz="2400" smtClean="0"/>
              <a:t>8</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2(</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697651" y="7998401"/>
            <a:ext cx="2951364" cy="1875755"/>
          </a:xfrm>
          <a:prstGeom prst="rect">
            <a:avLst/>
          </a:prstGeom>
        </p:spPr>
      </p:pic>
      <p:sp>
        <p:nvSpPr>
          <p:cNvPr id="14" name="矩形 13"/>
          <p:cNvSpPr/>
          <p:nvPr/>
        </p:nvSpPr>
        <p:spPr>
          <a:xfrm>
            <a:off x="2432478" y="1377086"/>
            <a:ext cx="8937633" cy="1087349"/>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000"/>
              </a:lnSpc>
            </a:pPr>
            <a:r>
              <a:rPr lang="zh-TW" altLang="en-US" sz="3200" b="1" dirty="0">
                <a:solidFill>
                  <a:schemeClr val="tx1"/>
                </a:solidFill>
                <a:latin typeface="微軟正黑體" panose="020B0604030504040204" pitchFamily="34" charset="-120"/>
                <a:ea typeface="微軟正黑體" panose="020B0604030504040204" pitchFamily="34" charset="-120"/>
              </a:rPr>
              <a:t>如「所任職務</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與取得之股份或出資額的</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營利事業</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具有直接監督或管理權限，怎麼辦</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2580626" y="3169472"/>
            <a:ext cx="6542467" cy="17597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初任人員</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請於</a:t>
            </a:r>
            <a:r>
              <a:rPr lang="zh-TW" altLang="en-US" sz="2800" b="1" dirty="0">
                <a:solidFill>
                  <a:srgbClr val="0070C0"/>
                </a:solidFill>
                <a:latin typeface="微軟正黑體" panose="020B0604030504040204" pitchFamily="34" charset="-120"/>
                <a:ea typeface="微軟正黑體" panose="020B0604030504040204" pitchFamily="34" charset="-120"/>
              </a:rPr>
              <a:t>就</a:t>
            </a:r>
            <a:r>
              <a:rPr lang="en-US" altLang="zh-TW" sz="2800" b="1" dirty="0">
                <a:solidFill>
                  <a:srgbClr val="0070C0"/>
                </a:solidFill>
                <a:latin typeface="微軟正黑體" panose="020B0604030504040204" pitchFamily="34" charset="-120"/>
                <a:ea typeface="微軟正黑體" panose="020B0604030504040204" pitchFamily="34" charset="-120"/>
              </a:rPr>
              <a:t>(</a:t>
            </a:r>
            <a:r>
              <a:rPr lang="zh-TW" altLang="en-US" sz="2800" b="1" dirty="0">
                <a:solidFill>
                  <a:srgbClr val="0070C0"/>
                </a:solidFill>
                <a:latin typeface="微軟正黑體" panose="020B0604030504040204" pitchFamily="34" charset="-120"/>
                <a:ea typeface="微軟正黑體" panose="020B0604030504040204" pitchFamily="34" charset="-120"/>
              </a:rPr>
              <a:t>到</a:t>
            </a:r>
            <a:r>
              <a:rPr lang="en-US" altLang="zh-TW" sz="2800" b="1" dirty="0">
                <a:solidFill>
                  <a:srgbClr val="0070C0"/>
                </a:solidFill>
                <a:latin typeface="微軟正黑體" panose="020B0604030504040204" pitchFamily="34" charset="-120"/>
                <a:ea typeface="微軟正黑體" panose="020B0604030504040204" pitchFamily="34" charset="-120"/>
              </a:rPr>
              <a:t>)</a:t>
            </a:r>
            <a:r>
              <a:rPr lang="zh-TW" altLang="en-US" sz="2800" b="1" dirty="0">
                <a:solidFill>
                  <a:srgbClr val="0070C0"/>
                </a:solidFill>
                <a:latin typeface="微軟正黑體" panose="020B0604030504040204" pitchFamily="34" charset="-120"/>
                <a:ea typeface="微軟正黑體" panose="020B0604030504040204" pitchFamily="34" charset="-120"/>
              </a:rPr>
              <a:t>職後</a:t>
            </a:r>
            <a:r>
              <a:rPr lang="en-US" altLang="zh-TW" sz="2800" b="1" dirty="0">
                <a:solidFill>
                  <a:srgbClr val="0070C0"/>
                </a:solidFill>
                <a:latin typeface="微軟正黑體" panose="020B0604030504040204" pitchFamily="34" charset="-120"/>
                <a:ea typeface="微軟正黑體" panose="020B0604030504040204" pitchFamily="34" charset="-120"/>
              </a:rPr>
              <a:t>3</a:t>
            </a:r>
            <a:r>
              <a:rPr lang="zh-TW" altLang="en-US" sz="2800" b="1" dirty="0">
                <a:solidFill>
                  <a:srgbClr val="0070C0"/>
                </a:solidFill>
                <a:latin typeface="微軟正黑體" panose="020B0604030504040204" pitchFamily="34" charset="-120"/>
                <a:ea typeface="微軟正黑體" panose="020B0604030504040204" pitchFamily="34" charset="-120"/>
              </a:rPr>
              <a:t>個月內</a:t>
            </a:r>
            <a:r>
              <a:rPr lang="zh-TW" altLang="en-US" sz="2800" b="1" dirty="0">
                <a:solidFill>
                  <a:schemeClr val="tx1"/>
                </a:solidFill>
                <a:latin typeface="微軟正黑體" panose="020B0604030504040204" pitchFamily="34" charset="-120"/>
                <a:ea typeface="微軟正黑體" panose="020B0604030504040204" pitchFamily="34" charset="-120"/>
              </a:rPr>
              <a:t>依相關規定辦理全部轉讓或信託予信託業</a:t>
            </a:r>
          </a:p>
        </p:txBody>
      </p:sp>
      <p:sp>
        <p:nvSpPr>
          <p:cNvPr id="27" name="圓角矩形 26"/>
          <p:cNvSpPr/>
          <p:nvPr/>
        </p:nvSpPr>
        <p:spPr>
          <a:xfrm>
            <a:off x="2580626" y="5456452"/>
            <a:ext cx="6619740" cy="253312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現職人員</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pPr algn="just"/>
            <a:r>
              <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rPr>
              <a:t>依法繼承、接受贈與或股票分紅等法律原因而當然取得，並不違法，但請務必於</a:t>
            </a:r>
            <a:r>
              <a:rPr lang="zh-TW" altLang="en-US" sz="2800" b="1" dirty="0">
                <a:solidFill>
                  <a:srgbClr val="0070C0"/>
                </a:solidFill>
                <a:latin typeface="微軟正黑體" panose="020B0604030504040204" pitchFamily="34" charset="-120"/>
                <a:ea typeface="微軟正黑體" panose="020B0604030504040204" pitchFamily="34" charset="-120"/>
                <a:cs typeface="Jua"/>
                <a:sym typeface="Jua"/>
              </a:rPr>
              <a:t>取得後</a:t>
            </a:r>
            <a:r>
              <a:rPr lang="en-US" altLang="zh-TW" sz="2800" b="1" dirty="0">
                <a:solidFill>
                  <a:srgbClr val="0070C0"/>
                </a:solidFill>
                <a:latin typeface="微軟正黑體" panose="020B0604030504040204" pitchFamily="34" charset="-120"/>
                <a:ea typeface="微軟正黑體" panose="020B0604030504040204" pitchFamily="34" charset="-120"/>
                <a:cs typeface="Jua"/>
                <a:sym typeface="Jua"/>
              </a:rPr>
              <a:t>3</a:t>
            </a:r>
            <a:r>
              <a:rPr lang="zh-TW" altLang="en-US" sz="2800" b="1" dirty="0">
                <a:solidFill>
                  <a:srgbClr val="0070C0"/>
                </a:solidFill>
                <a:latin typeface="微軟正黑體" panose="020B0604030504040204" pitchFamily="34" charset="-120"/>
                <a:ea typeface="微軟正黑體" panose="020B0604030504040204" pitchFamily="34" charset="-120"/>
                <a:cs typeface="Jua"/>
                <a:sym typeface="Jua"/>
              </a:rPr>
              <a:t>個月內</a:t>
            </a:r>
            <a:r>
              <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rPr>
              <a:t>辦理全部轉讓或信託予信託業</a:t>
            </a:r>
          </a:p>
        </p:txBody>
      </p:sp>
      <p:cxnSp>
        <p:nvCxnSpPr>
          <p:cNvPr id="29" name="肘形接點 28"/>
          <p:cNvCxnSpPr>
            <a:cxnSpLocks/>
          </p:cNvCxnSpPr>
          <p:nvPr/>
        </p:nvCxnSpPr>
        <p:spPr>
          <a:xfrm rot="16200000" flipH="1">
            <a:off x="1219625" y="2838213"/>
            <a:ext cx="1907415" cy="814587"/>
          </a:xfrm>
          <a:prstGeom prst="bentConnector3">
            <a:avLst>
              <a:gd name="adj1" fmla="val 100086"/>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資料庫圖表 7"/>
          <p:cNvGraphicFramePr/>
          <p:nvPr>
            <p:extLst>
              <p:ext uri="{D42A27DB-BD31-4B8C-83A1-F6EECF244321}">
                <p14:modId xmlns:p14="http://schemas.microsoft.com/office/powerpoint/2010/main" val="1826866999"/>
              </p:ext>
            </p:extLst>
          </p:nvPr>
        </p:nvGraphicFramePr>
        <p:xfrm>
          <a:off x="9978887" y="2613934"/>
          <a:ext cx="7446228" cy="48592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4" name="组合 36">
            <a:extLst>
              <a:ext uri="{FF2B5EF4-FFF2-40B4-BE49-F238E27FC236}">
                <a16:creationId xmlns:a16="http://schemas.microsoft.com/office/drawing/2014/main" id="{EDC730DE-01CF-6BBA-ED0B-37EC674C836D}"/>
              </a:ext>
            </a:extLst>
          </p:cNvPr>
          <p:cNvGrpSpPr/>
          <p:nvPr/>
        </p:nvGrpSpPr>
        <p:grpSpPr>
          <a:xfrm>
            <a:off x="1262375" y="1250144"/>
            <a:ext cx="1080564" cy="1080566"/>
            <a:chOff x="1488309" y="1572655"/>
            <a:chExt cx="1414094" cy="1414094"/>
          </a:xfrm>
        </p:grpSpPr>
        <p:grpSp>
          <p:nvGrpSpPr>
            <p:cNvPr id="5" name="组合 37">
              <a:extLst>
                <a:ext uri="{FF2B5EF4-FFF2-40B4-BE49-F238E27FC236}">
                  <a16:creationId xmlns:a16="http://schemas.microsoft.com/office/drawing/2014/main" id="{728FC7AD-7C79-EC51-170A-6B877800506D}"/>
                </a:ext>
              </a:extLst>
            </p:cNvPr>
            <p:cNvGrpSpPr/>
            <p:nvPr/>
          </p:nvGrpSpPr>
          <p:grpSpPr>
            <a:xfrm>
              <a:off x="1488309" y="1572655"/>
              <a:ext cx="1414094" cy="1414094"/>
              <a:chOff x="3176810" y="2260013"/>
              <a:chExt cx="2641825" cy="2726239"/>
            </a:xfrm>
          </p:grpSpPr>
          <p:sp>
            <p:nvSpPr>
              <p:cNvPr id="7" name="椭圆 39">
                <a:extLst>
                  <a:ext uri="{FF2B5EF4-FFF2-40B4-BE49-F238E27FC236}">
                    <a16:creationId xmlns:a16="http://schemas.microsoft.com/office/drawing/2014/main" id="{EE376208-51B3-B280-67FE-9523D00B05E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id="{4ED860F9-8B95-F8C4-6398-9E63D63C7D4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6" name="文本框 38">
              <a:extLst>
                <a:ext uri="{FF2B5EF4-FFF2-40B4-BE49-F238E27FC236}">
                  <a16:creationId xmlns:a16="http://schemas.microsoft.com/office/drawing/2014/main" id="{611DF3ED-285E-C263-50D7-51D1D20F9147}"/>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2.2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18" name="肘形接點 17"/>
          <p:cNvCxnSpPr/>
          <p:nvPr/>
        </p:nvCxnSpPr>
        <p:spPr>
          <a:xfrm rot="16200000" flipH="1">
            <a:off x="732055" y="5248265"/>
            <a:ext cx="2897622" cy="799520"/>
          </a:xfrm>
          <a:prstGeom prst="bentConnector3">
            <a:avLst>
              <a:gd name="adj1" fmla="val 100397"/>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25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3</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4429724" y="1201140"/>
            <a:ext cx="2951364" cy="1875755"/>
          </a:xfrm>
          <a:prstGeom prst="rect">
            <a:avLst/>
          </a:prstGeom>
        </p:spPr>
      </p:pic>
      <p:sp>
        <p:nvSpPr>
          <p:cNvPr id="14" name="矩形 13"/>
          <p:cNvSpPr/>
          <p:nvPr/>
        </p:nvSpPr>
        <p:spPr>
          <a:xfrm>
            <a:off x="1784992" y="1682448"/>
            <a:ext cx="9142485"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本項所稱「其他具營利性質之事務」的例子</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073503" y="4582057"/>
            <a:ext cx="5190187" cy="112288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2.</a:t>
            </a:r>
            <a:r>
              <a:rPr lang="zh-TW" altLang="en-US" sz="2800" b="1" dirty="0">
                <a:solidFill>
                  <a:schemeClr val="tx1"/>
                </a:solidFill>
                <a:latin typeface="微軟正黑體" panose="020B0604030504040204" pitchFamily="34" charset="-120"/>
                <a:ea typeface="微軟正黑體" panose="020B0604030504040204" pitchFamily="34" charset="-120"/>
              </a:rPr>
              <a:t>經營電子商務或</a:t>
            </a:r>
            <a:r>
              <a:rPr lang="zh-TW" altLang="en-US" sz="2800" b="1" u="sng" dirty="0">
                <a:solidFill>
                  <a:srgbClr val="7030A0"/>
                </a:solidFill>
                <a:latin typeface="微軟正黑體" panose="020B0604030504040204" pitchFamily="34" charset="-120"/>
                <a:ea typeface="微軟正黑體" panose="020B0604030504040204" pitchFamily="34" charset="-120"/>
              </a:rPr>
              <a:t>多層次傳銷</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cxnSp>
        <p:nvCxnSpPr>
          <p:cNvPr id="29" name="肘形接點 28"/>
          <p:cNvCxnSpPr>
            <a:cxnSpLocks/>
            <a:endCxn id="26" idx="1"/>
          </p:cNvCxnSpPr>
          <p:nvPr/>
        </p:nvCxnSpPr>
        <p:spPr>
          <a:xfrm rot="16200000" flipH="1">
            <a:off x="1149173" y="2532048"/>
            <a:ext cx="913954" cy="88319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047746" y="6246300"/>
            <a:ext cx="6516706" cy="312630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rPr>
              <a:t>3.</a:t>
            </a:r>
            <a:r>
              <a:rPr lang="zh-TW" altLang="en-US" sz="2800" b="1" dirty="0">
                <a:solidFill>
                  <a:schemeClr val="tx1"/>
                </a:solidFill>
                <a:latin typeface="微軟正黑體" panose="020B0604030504040204" pitchFamily="34" charset="-120"/>
                <a:ea typeface="微軟正黑體" panose="020B0604030504040204" pitchFamily="34" charset="-120"/>
              </a:rPr>
              <a:t>從事</a:t>
            </a:r>
            <a:r>
              <a:rPr lang="zh-TW" altLang="en-US" sz="2800" b="1" u="sng" dirty="0">
                <a:solidFill>
                  <a:srgbClr val="7030A0"/>
                </a:solidFill>
                <a:latin typeface="微軟正黑體" panose="020B0604030504040204" pitchFamily="34" charset="-120"/>
                <a:ea typeface="微軟正黑體" panose="020B0604030504040204" pitchFamily="34" charset="-120"/>
              </a:rPr>
              <a:t>薦證代言</a:t>
            </a:r>
            <a:r>
              <a:rPr lang="zh-TW" altLang="en-US" sz="2800" b="1" dirty="0">
                <a:solidFill>
                  <a:schemeClr val="tx1"/>
                </a:solidFill>
                <a:latin typeface="微軟正黑體" panose="020B0604030504040204" pitchFamily="34" charset="-120"/>
                <a:ea typeface="微軟正黑體" panose="020B0604030504040204" pitchFamily="34" charset="-120"/>
              </a:rPr>
              <a:t>或行銷</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不包括參與公</a:t>
            </a:r>
            <a:r>
              <a:rPr lang="en-US" altLang="zh-TW" sz="2800" b="1" dirty="0">
                <a:solidFill>
                  <a:schemeClr val="tx1"/>
                </a:solidFill>
                <a:latin typeface="微軟正黑體" panose="020B0604030504040204" pitchFamily="34" charset="-120"/>
                <a:ea typeface="微軟正黑體" panose="020B0604030504040204" pitchFamily="34" charset="-120"/>
              </a:rPr>
              <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務員以自己名義或由被授權人於授</a:t>
            </a:r>
            <a:r>
              <a:rPr lang="en-US" altLang="zh-TW" sz="2800" b="1" dirty="0">
                <a:solidFill>
                  <a:schemeClr val="tx1"/>
                </a:solidFill>
                <a:latin typeface="微軟正黑體" panose="020B0604030504040204" pitchFamily="34" charset="-120"/>
                <a:ea typeface="微軟正黑體" panose="020B0604030504040204" pitchFamily="34" charset="-120"/>
              </a:rPr>
              <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權範圍內，對於已形成的個人智慧</a:t>
            </a:r>
            <a:r>
              <a:rPr lang="en-US" altLang="zh-TW" sz="2800" b="1" dirty="0">
                <a:solidFill>
                  <a:schemeClr val="tx1"/>
                </a:solidFill>
                <a:latin typeface="微軟正黑體" panose="020B0604030504040204" pitchFamily="34" charset="-120"/>
                <a:ea typeface="微軟正黑體" panose="020B0604030504040204" pitchFamily="34" charset="-120"/>
              </a:rPr>
              <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財產權及肖像權成品所進行的薦證</a:t>
            </a:r>
            <a:r>
              <a:rPr lang="en-US" altLang="zh-TW" sz="2800" b="1" dirty="0">
                <a:solidFill>
                  <a:schemeClr val="tx1"/>
                </a:solidFill>
                <a:latin typeface="微軟正黑體" panose="020B0604030504040204" pitchFamily="34" charset="-120"/>
                <a:ea typeface="微軟正黑體" panose="020B0604030504040204" pitchFamily="34" charset="-120"/>
              </a:rPr>
              <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代言或行銷</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10051960" y="3157041"/>
            <a:ext cx="5725463" cy="2080061"/>
          </a:xfrm>
          <a:prstGeom prst="accentBorderCallout1">
            <a:avLst>
              <a:gd name="adj1" fmla="val 50605"/>
              <a:gd name="adj2" fmla="val -10185"/>
              <a:gd name="adj3" fmla="val 95718"/>
              <a:gd name="adj4" fmla="val -47772"/>
            </a:avLst>
          </a:prstGeom>
          <a:solidFill>
            <a:schemeClr val="tx1">
              <a:lumMod val="65000"/>
              <a:lumOff val="35000"/>
            </a:schemeClr>
          </a:solidFill>
          <a:ln w="28575">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ts val="3500"/>
              </a:lnSpc>
            </a:pP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僅單純的消費者→不違法。</a:t>
            </a:r>
          </a:p>
          <a:p>
            <a:pPr lvl="0" algn="just" hangingPunct="0">
              <a:lnSpc>
                <a:spcPts val="3500"/>
              </a:lnSpc>
            </a:pPr>
            <a:r>
              <a:rPr lang="zh-TW" altLang="en-US" sz="2400" b="1" dirty="0">
                <a:solidFill>
                  <a:srgbClr val="FFFF00"/>
                </a:solidFill>
                <a:latin typeface="微軟正黑體" panose="020B0604030504040204" pitchFamily="34" charset="-120"/>
                <a:ea typeface="微軟正黑體" panose="020B0604030504040204" pitchFamily="34" charset="-120"/>
                <a:cs typeface="Jua"/>
                <a:sym typeface="Jua"/>
              </a:rPr>
              <a:t>實際從事推廣、銷售商品或勞務及介紹他人參加，其目的為藉以獲得佣金、獎金或其他經濟利益者→經營商業之行為</a:t>
            </a:r>
          </a:p>
        </p:txBody>
      </p:sp>
      <p:sp>
        <p:nvSpPr>
          <p:cNvPr id="26" name="圓角矩形 25"/>
          <p:cNvSpPr/>
          <p:nvPr/>
        </p:nvSpPr>
        <p:spPr>
          <a:xfrm>
            <a:off x="2047746" y="2943154"/>
            <a:ext cx="6632619" cy="97493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chemeClr val="tx1"/>
                </a:solidFill>
                <a:latin typeface="微軟正黑體" panose="020B0604030504040204" pitchFamily="34" charset="-120"/>
                <a:ea typeface="微軟正黑體" panose="020B0604030504040204" pitchFamily="34" charset="-120"/>
              </a:rPr>
              <a:t>免經商業登記之小規模商業</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如攤販</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6" name="直線圖說文字 2 (加上框線和強調線) 5"/>
          <p:cNvSpPr/>
          <p:nvPr/>
        </p:nvSpPr>
        <p:spPr>
          <a:xfrm>
            <a:off x="10051960" y="5524926"/>
            <a:ext cx="6188294" cy="2883981"/>
          </a:xfrm>
          <a:prstGeom prst="accentBorderCallout2">
            <a:avLst>
              <a:gd name="adj1" fmla="val 18750"/>
              <a:gd name="adj2" fmla="val -8333"/>
              <a:gd name="adj3" fmla="val 18750"/>
              <a:gd name="adj4" fmla="val -16667"/>
              <a:gd name="adj5" fmla="val 30326"/>
              <a:gd name="adj6" fmla="val -25491"/>
            </a:avLst>
          </a:prstGeom>
          <a:solidFill>
            <a:schemeClr val="tx1">
              <a:lumMod val="65000"/>
              <a:lumOff val="35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lnSpc>
                <a:spcPts val="3400"/>
              </a:lnSpc>
            </a:pP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公務員</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與他人約定</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為其從事</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薦證代言</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等商業宣傳行為，即違反經營商業規定；反之，則應視公務員所從事的事務涉及商業行為程度與性質，就</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整體目的、時間頻率及所得利益</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等情形，依一般社會通念綜合判斷</a:t>
            </a:r>
          </a:p>
        </p:txBody>
      </p:sp>
      <p:sp>
        <p:nvSpPr>
          <p:cNvPr id="4" name="投影片編號版面配置區 2">
            <a:extLst>
              <a:ext uri="{FF2B5EF4-FFF2-40B4-BE49-F238E27FC236}">
                <a16:creationId xmlns:a16="http://schemas.microsoft.com/office/drawing/2014/main" id="{BC2AE3B4-C39D-72D8-296F-238E5A2308A1}"/>
              </a:ext>
            </a:extLst>
          </p:cNvPr>
          <p:cNvSpPr>
            <a:spLocks noGrp="1"/>
          </p:cNvSpPr>
          <p:nvPr>
            <p:ph type="sldNum" sz="quarter" idx="12"/>
          </p:nvPr>
        </p:nvSpPr>
        <p:spPr>
          <a:xfrm>
            <a:off x="15771017" y="8824913"/>
            <a:ext cx="1146323" cy="547688"/>
          </a:xfrm>
        </p:spPr>
        <p:txBody>
          <a:bodyPr/>
          <a:lstStyle/>
          <a:p>
            <a:fld id="{6D22F896-40B5-4ADD-8801-0D06FADFA095}" type="slidenum">
              <a:rPr lang="en-US" sz="2400" smtClean="0">
                <a:latin typeface="微軟正黑體" panose="020B0604030504040204" pitchFamily="34" charset="-120"/>
                <a:ea typeface="微軟正黑體" panose="020B0604030504040204" pitchFamily="34" charset="-120"/>
              </a:rPr>
              <a:t>9</a:t>
            </a:fld>
            <a:endParaRPr lang="en-US" sz="2400" dirty="0">
              <a:latin typeface="微軟正黑體" panose="020B0604030504040204" pitchFamily="34" charset="-120"/>
              <a:ea typeface="微軟正黑體" panose="020B0604030504040204" pitchFamily="34" charset="-120"/>
            </a:endParaRPr>
          </a:p>
        </p:txBody>
      </p:sp>
      <p:cxnSp>
        <p:nvCxnSpPr>
          <p:cNvPr id="7" name="接點: 肘形 6">
            <a:extLst>
              <a:ext uri="{FF2B5EF4-FFF2-40B4-BE49-F238E27FC236}">
                <a16:creationId xmlns:a16="http://schemas.microsoft.com/office/drawing/2014/main" id="{EFC8E503-C216-63DF-F627-F11D15B27CEE}"/>
              </a:ext>
            </a:extLst>
          </p:cNvPr>
          <p:cNvCxnSpPr>
            <a:cxnSpLocks/>
          </p:cNvCxnSpPr>
          <p:nvPr/>
        </p:nvCxnSpPr>
        <p:spPr>
          <a:xfrm rot="16200000" flipH="1">
            <a:off x="265766" y="6055167"/>
            <a:ext cx="2680768" cy="85743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3" name="组合 36">
            <a:extLst>
              <a:ext uri="{FF2B5EF4-FFF2-40B4-BE49-F238E27FC236}">
                <a16:creationId xmlns:a16="http://schemas.microsoft.com/office/drawing/2014/main" id="{57738E5A-4AE1-8A6B-8039-4B6B68BD61B3}"/>
              </a:ext>
            </a:extLst>
          </p:cNvPr>
          <p:cNvGrpSpPr/>
          <p:nvPr/>
        </p:nvGrpSpPr>
        <p:grpSpPr>
          <a:xfrm>
            <a:off x="624271" y="1446369"/>
            <a:ext cx="1080564" cy="1080566"/>
            <a:chOff x="1488309" y="1572655"/>
            <a:chExt cx="1414094" cy="1414094"/>
          </a:xfrm>
        </p:grpSpPr>
        <p:grpSp>
          <p:nvGrpSpPr>
            <p:cNvPr id="24" name="组合 37">
              <a:extLst>
                <a:ext uri="{FF2B5EF4-FFF2-40B4-BE49-F238E27FC236}">
                  <a16:creationId xmlns:a16="http://schemas.microsoft.com/office/drawing/2014/main" id="{4DD0A26A-7720-AE9C-8D99-D0A55BF02827}"/>
                </a:ext>
              </a:extLst>
            </p:cNvPr>
            <p:cNvGrpSpPr/>
            <p:nvPr/>
          </p:nvGrpSpPr>
          <p:grpSpPr>
            <a:xfrm>
              <a:off x="1488309" y="1572655"/>
              <a:ext cx="1414094" cy="1414094"/>
              <a:chOff x="3176810" y="2260013"/>
              <a:chExt cx="2641825" cy="2726239"/>
            </a:xfrm>
          </p:grpSpPr>
          <p:sp>
            <p:nvSpPr>
              <p:cNvPr id="28" name="椭圆 39">
                <a:extLst>
                  <a:ext uri="{FF2B5EF4-FFF2-40B4-BE49-F238E27FC236}">
                    <a16:creationId xmlns:a16="http://schemas.microsoft.com/office/drawing/2014/main" id="{9F7288EF-9FAD-1F04-E986-942AC05D61B7}"/>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30" name="椭圆 40">
                <a:extLst>
                  <a:ext uri="{FF2B5EF4-FFF2-40B4-BE49-F238E27FC236}">
                    <a16:creationId xmlns:a16="http://schemas.microsoft.com/office/drawing/2014/main" id="{7D035B57-664B-D322-B242-465772032858}"/>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5" name="文本框 38">
              <a:extLst>
                <a:ext uri="{FF2B5EF4-FFF2-40B4-BE49-F238E27FC236}">
                  <a16:creationId xmlns:a16="http://schemas.microsoft.com/office/drawing/2014/main" id="{BF356F01-0FF5-ADDC-A49C-06C7D8AD9EF2}"/>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22" name="文本框 38">
            <a:extLst>
              <a:ext uri="{FF2B5EF4-FFF2-40B4-BE49-F238E27FC236}">
                <a16:creationId xmlns:a16="http://schemas.microsoft.com/office/drawing/2014/main" id="{D5FBF1AF-0DCD-EDD0-CF27-67C6903CF317}"/>
              </a:ext>
            </a:extLst>
          </p:cNvPr>
          <p:cNvSpPr txBox="1"/>
          <p:nvPr/>
        </p:nvSpPr>
        <p:spPr>
          <a:xfrm>
            <a:off x="935280" y="1671640"/>
            <a:ext cx="455573" cy="646331"/>
          </a:xfrm>
          <a:prstGeom prst="rect">
            <a:avLst/>
          </a:prstGeom>
          <a:noFill/>
        </p:spPr>
        <p:txBody>
          <a:bodyPr wrap="none" rtlCol="0">
            <a:spAutoFit/>
          </a:bodyPr>
          <a:lstStyle/>
          <a:p>
            <a:pPr algn="ctr"/>
            <a:r>
              <a:rPr lang="en-US" altLang="zh-TW" sz="3600" dirty="0" smtClean="0">
                <a:solidFill>
                  <a:schemeClr val="bg1"/>
                </a:solidFill>
                <a:latin typeface="Microsoft YaHei UI" panose="020B0503020204020204" pitchFamily="34" charset="-122"/>
                <a:ea typeface="Microsoft YaHei UI" panose="020B0503020204020204" pitchFamily="34" charset="-122"/>
              </a:rPr>
              <a:t>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cxnSp>
        <p:nvCxnSpPr>
          <p:cNvPr id="17" name="肘形接點 16"/>
          <p:cNvCxnSpPr>
            <a:endCxn id="27" idx="1"/>
          </p:cNvCxnSpPr>
          <p:nvPr/>
        </p:nvCxnSpPr>
        <p:spPr>
          <a:xfrm rot="16200000" flipH="1">
            <a:off x="761844" y="3831841"/>
            <a:ext cx="1712880" cy="91043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649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小水滴">
  <a:themeElements>
    <a:clrScheme name="小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小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小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2819</TotalTime>
  <Words>2129</Words>
  <Application>Microsoft Office PowerPoint</Application>
  <PresentationFormat>自訂</PresentationFormat>
  <Paragraphs>223</Paragraphs>
  <Slides>16</Slides>
  <Notes>14</Notes>
  <HiddenSlides>0</HiddenSlides>
  <MMClips>0</MMClips>
  <ScaleCrop>false</ScaleCrop>
  <HeadingPairs>
    <vt:vector size="6" baseType="variant">
      <vt:variant>
        <vt:lpstr>使用字型</vt:lpstr>
      </vt:variant>
      <vt:variant>
        <vt:i4>15</vt:i4>
      </vt:variant>
      <vt:variant>
        <vt:lpstr>佈景主題</vt:lpstr>
      </vt:variant>
      <vt:variant>
        <vt:i4>2</vt:i4>
      </vt:variant>
      <vt:variant>
        <vt:lpstr>投影片標題</vt:lpstr>
      </vt:variant>
      <vt:variant>
        <vt:i4>16</vt:i4>
      </vt:variant>
    </vt:vector>
  </HeadingPairs>
  <TitlesOfParts>
    <vt:vector size="33" baseType="lpstr">
      <vt:lpstr>Wingdings</vt:lpstr>
      <vt:lpstr>Microsoft YaHei</vt:lpstr>
      <vt:lpstr>Calibri</vt:lpstr>
      <vt:lpstr>Jua</vt:lpstr>
      <vt:lpstr>Arial</vt:lpstr>
      <vt:lpstr>微軟正黑體</vt:lpstr>
      <vt:lpstr>Microsoft YaHei UI</vt:lpstr>
      <vt:lpstr>Wingdings 2</vt:lpstr>
      <vt:lpstr>宋体</vt:lpstr>
      <vt:lpstr>Alice</vt:lpstr>
      <vt:lpstr>新細明體</vt:lpstr>
      <vt:lpstr>Alfa Slab One</vt:lpstr>
      <vt:lpstr>Calibri Light</vt:lpstr>
      <vt:lpstr>Tw Cen MT</vt:lpstr>
      <vt:lpstr>全字庫正楷體 Ext-B</vt:lpstr>
      <vt:lpstr>自訂設計</vt:lpstr>
      <vt:lpstr>小水滴</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林亞欣</dc:creator>
  <cp:lastModifiedBy>人事室</cp:lastModifiedBy>
  <cp:revision>279</cp:revision>
  <cp:lastPrinted>2024-09-06T03:19:55Z</cp:lastPrinted>
  <dcterms:modified xsi:type="dcterms:W3CDTF">2024-09-20T00:21:51Z</dcterms:modified>
</cp:coreProperties>
</file>